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31"/>
  </p:notesMasterIdLst>
  <p:handoutMasterIdLst>
    <p:handoutMasterId r:id="rId32"/>
  </p:handoutMasterIdLst>
  <p:sldIdLst>
    <p:sldId id="259" r:id="rId4"/>
    <p:sldId id="258"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2" r:id="rId27"/>
    <p:sldId id="284" r:id="rId28"/>
    <p:sldId id="285" r:id="rId29"/>
    <p:sldId id="283" r:id="rId30"/>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6" Type="http://schemas.openxmlformats.org/officeDocument/2006/relationships/tags" Target="tags/tag1.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handoutMaster" Target="handoutMasters/handoutMaster1.xml"/><Relationship Id="rId31" Type="http://schemas.openxmlformats.org/officeDocument/2006/relationships/notesMaster" Target="notesMasters/notesMaster1.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grpSp>
        <p:nvGrpSpPr>
          <p:cNvPr id="6" name="组合 5"/>
          <p:cNvGrpSpPr/>
          <p:nvPr userDrawn="1"/>
        </p:nvGrpSpPr>
        <p:grpSpPr>
          <a:xfrm>
            <a:off x="0" y="6230319"/>
            <a:ext cx="12192000" cy="627681"/>
            <a:chOff x="0" y="5888735"/>
            <a:chExt cx="12192000" cy="969265"/>
          </a:xfrm>
        </p:grpSpPr>
        <p:sp>
          <p:nvSpPr>
            <p:cNvPr id="7" name="任意多边形: 形状 6"/>
            <p:cNvSpPr/>
            <p:nvPr/>
          </p:nvSpPr>
          <p:spPr>
            <a:xfrm>
              <a:off x="0" y="5888736"/>
              <a:ext cx="12192000" cy="969264"/>
            </a:xfrm>
            <a:custGeom>
              <a:avLst/>
              <a:gdLst>
                <a:gd name="connsiteX0" fmla="*/ 12192000 w 12192000"/>
                <a:gd name="connsiteY0" fmla="*/ 0 h 834158"/>
                <a:gd name="connsiteX1" fmla="*/ 12192000 w 12192000"/>
                <a:gd name="connsiteY1" fmla="*/ 834158 h 834158"/>
                <a:gd name="connsiteX2" fmla="*/ 0 w 12192000"/>
                <a:gd name="connsiteY2" fmla="*/ 834158 h 834158"/>
                <a:gd name="connsiteX3" fmla="*/ 0 w 12192000"/>
                <a:gd name="connsiteY3" fmla="*/ 421770 h 834158"/>
                <a:gd name="connsiteX4" fmla="*/ 703930 w 12192000"/>
                <a:gd name="connsiteY4" fmla="*/ 493800 h 834158"/>
                <a:gd name="connsiteX5" fmla="*/ 4867275 w 12192000"/>
                <a:gd name="connsiteY5" fmla="*/ 671363 h 834158"/>
                <a:gd name="connsiteX6" fmla="*/ 12109997 w 12192000"/>
                <a:gd name="connsiteY6" fmla="*/ 22736 h 83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834158">
                  <a:moveTo>
                    <a:pt x="12192000" y="0"/>
                  </a:moveTo>
                  <a:lnTo>
                    <a:pt x="12192000" y="834158"/>
                  </a:lnTo>
                  <a:lnTo>
                    <a:pt x="0" y="834158"/>
                  </a:lnTo>
                  <a:lnTo>
                    <a:pt x="0" y="421770"/>
                  </a:lnTo>
                  <a:lnTo>
                    <a:pt x="703930" y="493800"/>
                  </a:lnTo>
                  <a:cubicBezTo>
                    <a:pt x="1941539" y="607040"/>
                    <a:pt x="3359810" y="671363"/>
                    <a:pt x="4867275" y="671363"/>
                  </a:cubicBezTo>
                  <a:cubicBezTo>
                    <a:pt x="7882206" y="671363"/>
                    <a:pt x="10540358" y="414071"/>
                    <a:pt x="12109997" y="227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任意多边形: 形状 7"/>
            <p:cNvSpPr/>
            <p:nvPr/>
          </p:nvSpPr>
          <p:spPr>
            <a:xfrm>
              <a:off x="1" y="5888735"/>
              <a:ext cx="6540284" cy="693261"/>
            </a:xfrm>
            <a:custGeom>
              <a:avLst/>
              <a:gdLst>
                <a:gd name="connsiteX0" fmla="*/ 0 w 5170531"/>
                <a:gd name="connsiteY0" fmla="*/ 0 h 794504"/>
                <a:gd name="connsiteX1" fmla="*/ 509126 w 5170531"/>
                <a:gd name="connsiteY1" fmla="*/ 127114 h 794504"/>
                <a:gd name="connsiteX2" fmla="*/ 4499910 w 5170531"/>
                <a:gd name="connsiteY2" fmla="*/ 720789 h 794504"/>
                <a:gd name="connsiteX3" fmla="*/ 5170531 w 5170531"/>
                <a:gd name="connsiteY3" fmla="*/ 768690 h 794504"/>
                <a:gd name="connsiteX4" fmla="*/ 4943847 w 5170531"/>
                <a:gd name="connsiteY4" fmla="*/ 779391 h 794504"/>
                <a:gd name="connsiteX5" fmla="*/ 3958041 w 5170531"/>
                <a:gd name="connsiteY5" fmla="*/ 794504 h 794504"/>
                <a:gd name="connsiteX6" fmla="*/ 499235 w 5170531"/>
                <a:gd name="connsiteY6" fmla="*/ 576626 h 794504"/>
                <a:gd name="connsiteX7" fmla="*/ 0 w 5170531"/>
                <a:gd name="connsiteY7" fmla="*/ 484608 h 79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0531" h="794504">
                  <a:moveTo>
                    <a:pt x="0" y="0"/>
                  </a:moveTo>
                  <a:lnTo>
                    <a:pt x="509126" y="127114"/>
                  </a:lnTo>
                  <a:cubicBezTo>
                    <a:pt x="1656276" y="394427"/>
                    <a:pt x="3011164" y="598944"/>
                    <a:pt x="4499910" y="720789"/>
                  </a:cubicBezTo>
                  <a:lnTo>
                    <a:pt x="5170531" y="768690"/>
                  </a:lnTo>
                  <a:lnTo>
                    <a:pt x="4943847" y="779391"/>
                  </a:lnTo>
                  <a:cubicBezTo>
                    <a:pt x="4625423" y="789300"/>
                    <a:pt x="4295728" y="794504"/>
                    <a:pt x="3958041" y="794504"/>
                  </a:cubicBezTo>
                  <a:cubicBezTo>
                    <a:pt x="2607293" y="794504"/>
                    <a:pt x="1384420" y="711242"/>
                    <a:pt x="499235" y="576626"/>
                  </a:cubicBezTo>
                  <a:lnTo>
                    <a:pt x="0" y="484608"/>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0" name="梯形 9"/>
          <p:cNvSpPr/>
          <p:nvPr/>
        </p:nvSpPr>
        <p:spPr>
          <a:xfrm rot="16200000">
            <a:off x="72797" y="79396"/>
            <a:ext cx="375889" cy="808817"/>
          </a:xfrm>
          <a:prstGeom prst="trapezoid">
            <a:avLst>
              <a:gd name="adj" fmla="val 7230"/>
            </a:avLst>
          </a:prstGeom>
          <a:gradFill flip="none" rotWithShape="0">
            <a:gsLst>
              <a:gs pos="100000">
                <a:schemeClr val="accent1"/>
              </a:gs>
              <a:gs pos="0">
                <a:schemeClr val="accent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DIN Light"/>
              <a:ea typeface="微软雅黑 Light" panose="020B0502040204020203" charset="-122"/>
            </a:endParaRPr>
          </a:p>
        </p:txBody>
      </p:sp>
      <p:sp>
        <p:nvSpPr>
          <p:cNvPr id="11" name="梯形 10"/>
          <p:cNvSpPr/>
          <p:nvPr/>
        </p:nvSpPr>
        <p:spPr>
          <a:xfrm rot="16200000">
            <a:off x="57549" y="238020"/>
            <a:ext cx="267255" cy="669682"/>
          </a:xfrm>
          <a:prstGeom prst="trapezoid">
            <a:avLst>
              <a:gd name="adj" fmla="val 7230"/>
            </a:avLst>
          </a:prstGeom>
          <a:gradFill flip="none" rotWithShape="0">
            <a:gsLst>
              <a:gs pos="100000">
                <a:schemeClr val="accent1"/>
              </a:gs>
              <a:gs pos="0">
                <a:schemeClr val="accent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DIN Light"/>
              <a:ea typeface="微软雅黑 Light" panose="020B0502040204020203" charset="-122"/>
              <a:cs typeface="+mn-cs"/>
            </a:endParaRPr>
          </a:p>
        </p:txBody>
      </p:sp>
      <p:pic>
        <p:nvPicPr>
          <p:cNvPr id="12" name="Picture 2" descr="https://timgsa.baidu.com/timg?image&amp;quality=80&amp;size=b9999_10000&amp;sec=1543772355175&amp;di=c79abbaff2a9fe46052298e3846c46fe&amp;imgtype=0&amp;src=http%3A%2F%2Fpic44.photophoto.cn%2F20170707%2F0007019917203103_b.jpg"/>
          <p:cNvPicPr>
            <a:picLocks noChangeAspect="1" noChangeArrowheads="1"/>
          </p:cNvPicPr>
          <p:nvPr userDrawn="1"/>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b="1264"/>
          <a:stretch>
            <a:fillRect/>
          </a:stretch>
        </p:blipFill>
        <p:spPr bwMode="auto">
          <a:xfrm>
            <a:off x="11263773" y="205156"/>
            <a:ext cx="635716" cy="627680"/>
          </a:xfrm>
          <a:prstGeom prst="rect">
            <a:avLst/>
          </a:prstGeom>
          <a:noFill/>
          <a:extLst>
            <a:ext uri="{909E8E84-426E-40DD-AFC4-6F175D3DCCD1}">
              <a14:hiddenFill xmlns:a14="http://schemas.microsoft.com/office/drawing/2010/main">
                <a:solidFill>
                  <a:srgbClr val="FFFFFF"/>
                </a:solidFill>
              </a14:hiddenFill>
            </a:ext>
          </a:extLst>
        </p:spPr>
      </p:pic>
      <p:sp>
        <p:nvSpPr>
          <p:cNvPr id="13" name="灯片编号占位符 5"/>
          <p:cNvSpPr>
            <a:spLocks noGrp="1"/>
          </p:cNvSpPr>
          <p:nvPr userDrawn="1">
            <p:ph type="sldNum" sz="quarter" idx="4"/>
          </p:nvPr>
        </p:nvSpPr>
        <p:spPr>
          <a:xfrm>
            <a:off x="9332976" y="6474587"/>
            <a:ext cx="2743200" cy="365125"/>
          </a:xfrm>
          <a:prstGeom prst="rect">
            <a:avLst/>
          </a:prstGeom>
        </p:spPr>
        <p:txBody>
          <a:bodyPr vert="horz" lIns="91440" tIns="45720" rIns="91440" bIns="45720" rtlCol="0" anchor="ctr"/>
          <a:lstStyle>
            <a:lvl1pPr algn="r">
              <a:defRPr sz="1100">
                <a:solidFill>
                  <a:schemeClr val="bg1"/>
                </a:solidFill>
                <a:latin typeface="微软雅黑" panose="020B0503020204020204" charset="-122"/>
                <a:ea typeface="微软雅黑" panose="020B0503020204020204" charset="-122"/>
              </a:defRPr>
            </a:lvl1pPr>
          </a:lstStyle>
          <a:p>
            <a:fld id="{48F10FC4-DD5C-4C24-B849-D8A0B2DC987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332976" y="6474587"/>
            <a:ext cx="2743200" cy="365125"/>
          </a:xfrm>
          <a:prstGeom prst="rect">
            <a:avLst/>
          </a:prstGeom>
        </p:spPr>
        <p:txBody>
          <a:bodyPr vert="horz" lIns="91440" tIns="45720" rIns="91440" bIns="45720" rtlCol="0" anchor="ctr"/>
          <a:lstStyle>
            <a:lvl1pPr algn="r">
              <a:defRPr sz="1100">
                <a:solidFill>
                  <a:schemeClr val="tx1">
                    <a:tint val="75000"/>
                  </a:schemeClr>
                </a:solidFill>
                <a:latin typeface="微软雅黑" panose="020B0503020204020204" charset="-122"/>
                <a:ea typeface="微软雅黑" panose="020B0503020204020204" charset="-122"/>
              </a:defRPr>
            </a:lvl1pPr>
          </a:lstStyle>
          <a:p>
            <a:fld id="{48F10FC4-DD5C-4C24-B849-D8A0B2DC987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7.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17.xml"/><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24.png"/><Relationship Id="rId1"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26.png"/><Relationship Id="rId1" Type="http://schemas.openxmlformats.org/officeDocument/2006/relationships/image" Target="../media/image2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27.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28.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29.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30.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30.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3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32.pn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8.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9375" t="39498" r="10496" b="1702"/>
          <a:stretch>
            <a:fillRect/>
          </a:stretch>
        </p:blipFill>
        <p:spPr>
          <a:xfrm>
            <a:off x="0" y="0"/>
            <a:ext cx="12192000" cy="3349519"/>
          </a:xfrm>
          <a:prstGeom prst="rect">
            <a:avLst/>
          </a:prstGeom>
        </p:spPr>
      </p:pic>
      <p:sp>
        <p:nvSpPr>
          <p:cNvPr id="5" name="文本框 4"/>
          <p:cNvSpPr txBox="1"/>
          <p:nvPr/>
        </p:nvSpPr>
        <p:spPr>
          <a:xfrm>
            <a:off x="857885" y="3982085"/>
            <a:ext cx="10354945" cy="1076325"/>
          </a:xfrm>
          <a:prstGeom prst="rect">
            <a:avLst/>
          </a:prstGeom>
          <a:noFill/>
        </p:spPr>
        <p:txBody>
          <a:bodyPr wrap="square" rtlCol="0">
            <a:spAutoFit/>
          </a:bodyPr>
          <a:lstStyle/>
          <a:p>
            <a:pPr algn="ctr"/>
            <a:r>
              <a:rPr lang="zh-CN" altLang="en-US" sz="3200" b="1" spc="600" dirty="0">
                <a:solidFill>
                  <a:schemeClr val="accent1"/>
                </a:solidFill>
                <a:latin typeface="微软雅黑" panose="020B0503020204020204" charset="-122"/>
                <a:ea typeface="微软雅黑" panose="020B0503020204020204" charset="-122"/>
              </a:rPr>
              <a:t>单细胞基因组学</a:t>
            </a:r>
            <a:endParaRPr lang="zh-CN" altLang="en-US" sz="3200" b="1" spc="600" dirty="0">
              <a:solidFill>
                <a:schemeClr val="accent1"/>
              </a:solidFill>
              <a:latin typeface="微软雅黑" panose="020B0503020204020204" charset="-122"/>
              <a:ea typeface="微软雅黑" panose="020B0503020204020204" charset="-122"/>
            </a:endParaRPr>
          </a:p>
          <a:p>
            <a:pPr algn="ctr"/>
            <a:r>
              <a:rPr lang="zh-CN" altLang="en-US" sz="3200" b="1" spc="600" dirty="0">
                <a:solidFill>
                  <a:schemeClr val="accent1"/>
                </a:solidFill>
                <a:latin typeface="微软雅黑" panose="020B0503020204020204" charset="-122"/>
                <a:ea typeface="微软雅黑" panose="020B0503020204020204" charset="-122"/>
              </a:rPr>
              <a:t>识别自闭症中的细胞类型特异性分子变化</a:t>
            </a:r>
            <a:endParaRPr lang="zh-CN" altLang="en-US" sz="3200" b="1" spc="600" dirty="0">
              <a:solidFill>
                <a:schemeClr val="accent1"/>
              </a:solidFill>
              <a:latin typeface="微软雅黑" panose="020B0503020204020204" charset="-122"/>
              <a:ea typeface="微软雅黑" panose="020B0503020204020204" charset="-122"/>
            </a:endParaRPr>
          </a:p>
        </p:txBody>
      </p:sp>
      <p:sp>
        <p:nvSpPr>
          <p:cNvPr id="6" name="矩形 5"/>
          <p:cNvSpPr/>
          <p:nvPr/>
        </p:nvSpPr>
        <p:spPr>
          <a:xfrm>
            <a:off x="0" y="3339894"/>
            <a:ext cx="12192000" cy="1290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矩形 6"/>
          <p:cNvSpPr/>
          <p:nvPr/>
        </p:nvSpPr>
        <p:spPr>
          <a:xfrm>
            <a:off x="0" y="3270038"/>
            <a:ext cx="12192000" cy="12904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8" name="文本框 7"/>
          <p:cNvSpPr txBox="1"/>
          <p:nvPr/>
        </p:nvSpPr>
        <p:spPr>
          <a:xfrm>
            <a:off x="3025540" y="5137720"/>
            <a:ext cx="6140919" cy="338554"/>
          </a:xfrm>
          <a:prstGeom prst="rect">
            <a:avLst/>
          </a:prstGeom>
          <a:noFill/>
        </p:spPr>
        <p:txBody>
          <a:bodyPr wrap="square" rtlCol="0">
            <a:spAutoFit/>
          </a:bodyPr>
          <a:lstStyle/>
          <a:p>
            <a:pPr algn="dist"/>
            <a:r>
              <a:rPr lang="en-US" altLang="zh-CN" sz="1600" dirty="0">
                <a:solidFill>
                  <a:schemeClr val="bg1">
                    <a:lumMod val="65000"/>
                  </a:schemeClr>
                </a:solidFill>
                <a:latin typeface="Segoe UI Light" panose="020B0502040204020203" pitchFamily="34" charset="0"/>
                <a:cs typeface="Segoe UI Light" panose="020B0502040204020203" pitchFamily="34" charset="0"/>
              </a:rPr>
              <a:t>HUAZHONG AGRICULTURAL UNIVERSITY</a:t>
            </a:r>
            <a:endParaRPr lang="zh-CN" altLang="en-US" sz="1600" dirty="0">
              <a:solidFill>
                <a:schemeClr val="bg1">
                  <a:lumMod val="65000"/>
                </a:schemeClr>
              </a:solidFill>
              <a:latin typeface="Segoe UI Light" panose="020B0502040204020203" pitchFamily="34" charset="0"/>
              <a:cs typeface="Segoe UI Light" panose="020B0502040204020203" pitchFamily="34" charset="0"/>
            </a:endParaRPr>
          </a:p>
        </p:txBody>
      </p:sp>
      <p:grpSp>
        <p:nvGrpSpPr>
          <p:cNvPr id="12" name="组合 11"/>
          <p:cNvGrpSpPr/>
          <p:nvPr/>
        </p:nvGrpSpPr>
        <p:grpSpPr>
          <a:xfrm>
            <a:off x="9214084" y="5284137"/>
            <a:ext cx="1999647" cy="45719"/>
            <a:chOff x="9458460" y="4956809"/>
            <a:chExt cx="1999647" cy="45719"/>
          </a:xfrm>
        </p:grpSpPr>
        <p:cxnSp>
          <p:nvCxnSpPr>
            <p:cNvPr id="10" name="直接连接符 9"/>
            <p:cNvCxnSpPr/>
            <p:nvPr/>
          </p:nvCxnSpPr>
          <p:spPr>
            <a:xfrm>
              <a:off x="9504179" y="4982095"/>
              <a:ext cx="195392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9458460" y="4956809"/>
              <a:ext cx="45719" cy="45719"/>
            </a:xfrm>
            <a:prstGeom prst="ellipse">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flipH="1">
            <a:off x="980174" y="5284137"/>
            <a:ext cx="1999647" cy="45719"/>
            <a:chOff x="9458460" y="4956809"/>
            <a:chExt cx="1999647" cy="45719"/>
          </a:xfrm>
        </p:grpSpPr>
        <p:cxnSp>
          <p:nvCxnSpPr>
            <p:cNvPr id="14" name="直接连接符 13"/>
            <p:cNvCxnSpPr/>
            <p:nvPr/>
          </p:nvCxnSpPr>
          <p:spPr>
            <a:xfrm>
              <a:off x="9504179" y="4982095"/>
              <a:ext cx="195392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9458460" y="4956809"/>
              <a:ext cx="45719" cy="45719"/>
            </a:xfrm>
            <a:prstGeom prst="ellipse">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p:cNvSpPr txBox="1"/>
          <p:nvPr/>
        </p:nvSpPr>
        <p:spPr>
          <a:xfrm>
            <a:off x="8905867" y="5734092"/>
            <a:ext cx="2760066" cy="70675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kern="800" spc="300" dirty="0">
                <a:solidFill>
                  <a:schemeClr val="tx1">
                    <a:lumMod val="65000"/>
                    <a:lumOff val="35000"/>
                  </a:schemeClr>
                </a:solidFill>
                <a:latin typeface="微软雅黑" panose="020B0503020204020204" charset="-122"/>
                <a:ea typeface="微软雅黑" panose="020B0503020204020204" charset="-122"/>
              </a:rPr>
              <a:t>张逸东 </a:t>
            </a:r>
            <a:r>
              <a:rPr lang="en-US" altLang="zh-CN" sz="2000" kern="800" spc="300" dirty="0">
                <a:solidFill>
                  <a:schemeClr val="tx1">
                    <a:lumMod val="65000"/>
                    <a:lumOff val="35000"/>
                  </a:schemeClr>
                </a:solidFill>
                <a:latin typeface="微软雅黑" panose="020B0503020204020204" charset="-122"/>
                <a:ea typeface="微软雅黑" panose="020B0503020204020204" charset="-122"/>
              </a:rPr>
              <a:t>2023.11.23</a:t>
            </a:r>
            <a:endParaRPr kumimoji="0" lang="en-US" altLang="zh-CN" sz="2000" b="0" i="0" u="none" strike="noStrike" kern="800" cap="none" spc="30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5" name="文本框 4"/>
          <p:cNvSpPr txBox="1"/>
          <p:nvPr/>
        </p:nvSpPr>
        <p:spPr>
          <a:xfrm>
            <a:off x="1274445" y="1021080"/>
            <a:ext cx="9643110" cy="645160"/>
          </a:xfrm>
          <a:prstGeom prst="rect">
            <a:avLst/>
          </a:prstGeom>
          <a:noFill/>
        </p:spPr>
        <p:txBody>
          <a:bodyPr wrap="square" rtlCol="0" anchor="t">
            <a:spAutoFit/>
          </a:bodyPr>
          <a:p>
            <a:r>
              <a:rPr lang="zh-CN" altLang="en-US" b="1"/>
              <a:t>通过自己的bulk RNA seq的差异表达基因和 公共数据集的差异表达基因做相关性分析，对差异表达基因做超</a:t>
            </a:r>
            <a:r>
              <a:rPr lang="zh-CN" altLang="en-US" b="1"/>
              <a:t>几何检验(重叠是否具有显著性)，证明自己的样本具有代表性；</a:t>
            </a:r>
            <a:endParaRPr lang="zh-CN" altLang="en-US" b="1"/>
          </a:p>
        </p:txBody>
      </p:sp>
      <p:pic>
        <p:nvPicPr>
          <p:cNvPr id="4" name="图片 3"/>
          <p:cNvPicPr>
            <a:picLocks noChangeAspect="1"/>
          </p:cNvPicPr>
          <p:nvPr/>
        </p:nvPicPr>
        <p:blipFill>
          <a:blip r:embed="rId1"/>
          <a:stretch>
            <a:fillRect/>
          </a:stretch>
        </p:blipFill>
        <p:spPr>
          <a:xfrm>
            <a:off x="1078865" y="1772285"/>
            <a:ext cx="10390505" cy="4187190"/>
          </a:xfrm>
          <a:prstGeom prst="rect">
            <a:avLst/>
          </a:prstGeom>
        </p:spPr>
      </p:pic>
      <p:sp>
        <p:nvSpPr>
          <p:cNvPr id="2" name="文本框 1"/>
          <p:cNvSpPr txBox="1"/>
          <p:nvPr/>
        </p:nvSpPr>
        <p:spPr>
          <a:xfrm>
            <a:off x="1078865" y="5920740"/>
            <a:ext cx="8601710" cy="614045"/>
          </a:xfrm>
          <a:prstGeom prst="rect">
            <a:avLst/>
          </a:prstGeom>
          <a:noFill/>
        </p:spPr>
        <p:txBody>
          <a:bodyPr wrap="square" rtlCol="0" anchor="t">
            <a:spAutoFit/>
          </a:bodyPr>
          <a:p>
            <a:r>
              <a:rPr lang="zh-CN" altLang="en-US" b="1">
                <a:solidFill>
                  <a:srgbClr val="FF0000"/>
                </a:solidFill>
                <a:sym typeface="+mn-ea"/>
              </a:rPr>
              <a:t>Hypergeometric</a:t>
            </a:r>
            <a:r>
              <a:rPr lang="en-US" altLang="zh-CN" b="1">
                <a:solidFill>
                  <a:srgbClr val="FF0000"/>
                </a:solidFill>
                <a:sym typeface="+mn-ea"/>
              </a:rPr>
              <a:t> </a:t>
            </a:r>
            <a:r>
              <a:rPr lang="zh-CN" altLang="en-US" b="1">
                <a:solidFill>
                  <a:srgbClr val="FF0000"/>
                </a:solidFill>
                <a:sym typeface="+mn-ea"/>
              </a:rPr>
              <a:t>testing</a:t>
            </a:r>
            <a:endParaRPr lang="zh-CN" altLang="en-US" b="1"/>
          </a:p>
          <a:p>
            <a:r>
              <a:rPr lang="zh-CN" altLang="en-US" sz="1600" b="1">
                <a:sym typeface="+mn-ea"/>
              </a:rPr>
              <a:t>一种统计方法，用于确定两个集合之间的重叠是否显著。</a:t>
            </a:r>
            <a:endParaRPr lang="zh-CN" altLang="en-US" sz="1600" b="1">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923290" y="2493010"/>
            <a:ext cx="5526405" cy="3867150"/>
          </a:xfrm>
          <a:prstGeom prst="rect">
            <a:avLst/>
          </a:prstGeom>
        </p:spPr>
      </p:pic>
      <p:pic>
        <p:nvPicPr>
          <p:cNvPr id="3" name="图片 2"/>
          <p:cNvPicPr>
            <a:picLocks noChangeAspect="1"/>
          </p:cNvPicPr>
          <p:nvPr/>
        </p:nvPicPr>
        <p:blipFill>
          <a:blip r:embed="rId2"/>
          <a:stretch>
            <a:fillRect/>
          </a:stretch>
        </p:blipFill>
        <p:spPr>
          <a:xfrm>
            <a:off x="1602740" y="826135"/>
            <a:ext cx="4026535" cy="1510030"/>
          </a:xfrm>
          <a:prstGeom prst="rect">
            <a:avLst/>
          </a:prstGeom>
        </p:spPr>
      </p:pic>
      <p:pic>
        <p:nvPicPr>
          <p:cNvPr id="5" name="图片 4"/>
          <p:cNvPicPr>
            <a:picLocks noChangeAspect="1"/>
          </p:cNvPicPr>
          <p:nvPr/>
        </p:nvPicPr>
        <p:blipFill>
          <a:blip r:embed="rId3"/>
          <a:stretch>
            <a:fillRect/>
          </a:stretch>
        </p:blipFill>
        <p:spPr>
          <a:xfrm>
            <a:off x="7043420" y="143510"/>
            <a:ext cx="4039870" cy="3800475"/>
          </a:xfrm>
          <a:prstGeom prst="rect">
            <a:avLst/>
          </a:prstGeom>
        </p:spPr>
      </p:pic>
      <p:sp>
        <p:nvSpPr>
          <p:cNvPr id="6" name="文本框 5"/>
          <p:cNvSpPr txBox="1"/>
          <p:nvPr/>
        </p:nvSpPr>
        <p:spPr>
          <a:xfrm>
            <a:off x="6713220" y="4436110"/>
            <a:ext cx="4699635" cy="1476375"/>
          </a:xfrm>
          <a:prstGeom prst="rect">
            <a:avLst/>
          </a:prstGeom>
          <a:noFill/>
        </p:spPr>
        <p:txBody>
          <a:bodyPr wrap="square" rtlCol="0">
            <a:spAutoFit/>
          </a:bodyPr>
          <a:p>
            <a:r>
              <a:rPr lang="zh-CN" altLang="en-US" b="1"/>
              <a:t>SFARI</a:t>
            </a:r>
            <a:r>
              <a:rPr lang="zh-CN" altLang="en-US"/>
              <a:t>是一个研究自闭症谱系障碍的相关基因和遗传机制的</a:t>
            </a:r>
            <a:r>
              <a:rPr lang="zh-CN" altLang="en-US"/>
              <a:t>数据库。</a:t>
            </a:r>
            <a:endParaRPr lang="zh-CN" altLang="en-US"/>
          </a:p>
          <a:p>
            <a:endParaRPr lang="zh-CN" altLang="en-US"/>
          </a:p>
          <a:p>
            <a:r>
              <a:rPr lang="zh-CN" altLang="en-US"/>
              <a:t>通过和SFARI中与ASD</a:t>
            </a:r>
            <a:r>
              <a:rPr lang="zh-CN" altLang="en-US"/>
              <a:t>高度相关的基因做超几何分析，证明自己的发现的结果有代表性；</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317500" y="835660"/>
            <a:ext cx="8622030" cy="4859020"/>
          </a:xfrm>
          <a:prstGeom prst="rect">
            <a:avLst/>
          </a:prstGeom>
        </p:spPr>
      </p:pic>
      <p:sp>
        <p:nvSpPr>
          <p:cNvPr id="3" name="文本框 2"/>
          <p:cNvSpPr txBox="1"/>
          <p:nvPr/>
        </p:nvSpPr>
        <p:spPr>
          <a:xfrm>
            <a:off x="9248140" y="1094105"/>
            <a:ext cx="2609215" cy="2584450"/>
          </a:xfrm>
          <a:prstGeom prst="rect">
            <a:avLst/>
          </a:prstGeom>
          <a:noFill/>
        </p:spPr>
        <p:txBody>
          <a:bodyPr wrap="square" rtlCol="0">
            <a:spAutoFit/>
          </a:bodyPr>
          <a:p>
            <a:r>
              <a:rPr lang="en-US" altLang="zh-CN"/>
              <a:t>F</a:t>
            </a:r>
            <a:r>
              <a:rPr lang="zh-CN" altLang="en-US"/>
              <a:t>：对所有差异表达基因做</a:t>
            </a:r>
            <a:r>
              <a:rPr lang="en-US" altLang="zh-CN"/>
              <a:t>GO</a:t>
            </a:r>
            <a:r>
              <a:rPr lang="zh-CN" altLang="en-US"/>
              <a:t>富集</a:t>
            </a:r>
            <a:endParaRPr lang="zh-CN" altLang="en-US"/>
          </a:p>
          <a:p>
            <a:endParaRPr lang="zh-CN" altLang="en-US"/>
          </a:p>
          <a:p>
            <a:r>
              <a:rPr lang="en-US" altLang="zh-CN"/>
              <a:t>H</a:t>
            </a:r>
            <a:r>
              <a:rPr lang="zh-CN" altLang="en-US"/>
              <a:t>：对与</a:t>
            </a:r>
            <a:r>
              <a:rPr lang="en-US" altLang="zh-CN"/>
              <a:t>bulk RNA seq</a:t>
            </a:r>
            <a:r>
              <a:rPr lang="zh-CN" altLang="en-US"/>
              <a:t>显著相关的差异表达基因做</a:t>
            </a:r>
            <a:r>
              <a:rPr lang="en-US" altLang="zh-CN"/>
              <a:t>GO</a:t>
            </a:r>
            <a:r>
              <a:rPr lang="zh-CN" altLang="en-US"/>
              <a:t>富集</a:t>
            </a:r>
            <a:endParaRPr lang="zh-CN" altLang="en-US"/>
          </a:p>
          <a:p>
            <a:endParaRPr lang="zh-CN" altLang="en-US"/>
          </a:p>
          <a:p>
            <a:r>
              <a:rPr lang="en-US" altLang="zh-CN"/>
              <a:t>A</a:t>
            </a:r>
            <a:r>
              <a:rPr lang="zh-CN" altLang="en-US"/>
              <a:t>：对神经细胞的差异表达基因做</a:t>
            </a:r>
            <a:r>
              <a:rPr lang="en-US" altLang="zh-CN"/>
              <a:t>GO</a:t>
            </a:r>
            <a:r>
              <a:rPr lang="zh-CN" altLang="en-US"/>
              <a:t>富集</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7" name="图片 6"/>
          <p:cNvPicPr>
            <a:picLocks noChangeAspect="1"/>
          </p:cNvPicPr>
          <p:nvPr/>
        </p:nvPicPr>
        <p:blipFill>
          <a:blip r:embed="rId1"/>
          <a:stretch>
            <a:fillRect/>
          </a:stretch>
        </p:blipFill>
        <p:spPr>
          <a:xfrm>
            <a:off x="6482080" y="734060"/>
            <a:ext cx="4975860" cy="5231765"/>
          </a:xfrm>
          <a:prstGeom prst="rect">
            <a:avLst/>
          </a:prstGeom>
        </p:spPr>
      </p:pic>
      <p:sp>
        <p:nvSpPr>
          <p:cNvPr id="3" name="文本框 2"/>
          <p:cNvSpPr txBox="1"/>
          <p:nvPr/>
        </p:nvSpPr>
        <p:spPr>
          <a:xfrm>
            <a:off x="1045845" y="1622425"/>
            <a:ext cx="5012055" cy="4246245"/>
          </a:xfrm>
          <a:prstGeom prst="rect">
            <a:avLst/>
          </a:prstGeom>
          <a:noFill/>
        </p:spPr>
        <p:txBody>
          <a:bodyPr wrap="square" rtlCol="0">
            <a:spAutoFit/>
          </a:bodyPr>
          <a:p>
            <a:r>
              <a:rPr lang="en-US" altLang="zh-CN" b="1">
                <a:sym typeface="+mn-ea"/>
              </a:rPr>
              <a:t>F</a:t>
            </a:r>
            <a:r>
              <a:rPr lang="zh-CN" altLang="en-US">
                <a:sym typeface="+mn-ea"/>
              </a:rPr>
              <a:t>：对所有差异表达基因做</a:t>
            </a:r>
            <a:r>
              <a:rPr lang="en-US" altLang="zh-CN">
                <a:sym typeface="+mn-ea"/>
              </a:rPr>
              <a:t>GO</a:t>
            </a:r>
            <a:r>
              <a:rPr lang="zh-CN" altLang="en-US">
                <a:sym typeface="+mn-ea"/>
              </a:rPr>
              <a:t>富集</a:t>
            </a:r>
            <a:endParaRPr lang="zh-CN" altLang="en-US"/>
          </a:p>
          <a:p>
            <a:endParaRPr lang="zh-CN" altLang="en-US"/>
          </a:p>
          <a:p>
            <a:r>
              <a:rPr lang="en-US" altLang="zh-CN" b="1">
                <a:sym typeface="+mn-ea"/>
              </a:rPr>
              <a:t>H</a:t>
            </a:r>
            <a:r>
              <a:rPr lang="zh-CN" altLang="en-US">
                <a:sym typeface="+mn-ea"/>
              </a:rPr>
              <a:t>：对与</a:t>
            </a:r>
            <a:r>
              <a:rPr lang="en-US" altLang="zh-CN">
                <a:sym typeface="+mn-ea"/>
              </a:rPr>
              <a:t>bulk RNA seq</a:t>
            </a:r>
            <a:r>
              <a:rPr lang="zh-CN" altLang="en-US">
                <a:sym typeface="+mn-ea"/>
              </a:rPr>
              <a:t>显著相关的差异表达基因做</a:t>
            </a:r>
            <a:r>
              <a:rPr lang="en-US" altLang="zh-CN">
                <a:sym typeface="+mn-ea"/>
              </a:rPr>
              <a:t>GO</a:t>
            </a:r>
            <a:r>
              <a:rPr lang="zh-CN" altLang="en-US">
                <a:sym typeface="+mn-ea"/>
              </a:rPr>
              <a:t>富集</a:t>
            </a:r>
            <a:endParaRPr lang="zh-CN" altLang="en-US"/>
          </a:p>
          <a:p>
            <a:endParaRPr lang="zh-CN" altLang="en-US"/>
          </a:p>
          <a:p>
            <a:r>
              <a:rPr lang="en-US" altLang="zh-CN" b="1">
                <a:sym typeface="+mn-ea"/>
              </a:rPr>
              <a:t>A</a:t>
            </a:r>
            <a:r>
              <a:rPr lang="zh-CN" altLang="en-US">
                <a:sym typeface="+mn-ea"/>
              </a:rPr>
              <a:t>：对神经细胞的差异表达基因做</a:t>
            </a:r>
            <a:r>
              <a:rPr lang="en-US" altLang="zh-CN">
                <a:sym typeface="+mn-ea"/>
              </a:rPr>
              <a:t>GO</a:t>
            </a:r>
            <a:r>
              <a:rPr lang="zh-CN" altLang="en-US">
                <a:sym typeface="+mn-ea"/>
              </a:rPr>
              <a:t>富集</a:t>
            </a:r>
            <a:endParaRPr lang="zh-CN" altLang="en-US">
              <a:sym typeface="+mn-ea"/>
            </a:endParaRPr>
          </a:p>
          <a:p>
            <a:endParaRPr lang="en-US" altLang="zh-CN"/>
          </a:p>
          <a:p>
            <a:r>
              <a:rPr lang="en-US" altLang="zh-CN" b="1"/>
              <a:t>C</a:t>
            </a:r>
            <a:r>
              <a:rPr lang="en-US" altLang="zh-CN"/>
              <a:t>(</a:t>
            </a:r>
            <a:r>
              <a:rPr lang="en-US" altLang="zh-CN" b="1">
                <a:solidFill>
                  <a:srgbClr val="FF0000"/>
                </a:solidFill>
              </a:rPr>
              <a:t>NULL</a:t>
            </a:r>
            <a:r>
              <a:rPr lang="en-US" altLang="zh-CN"/>
              <a:t>): </a:t>
            </a:r>
            <a:r>
              <a:rPr lang="zh-CN" altLang="en-US"/>
              <a:t>对非神经细胞的差异表达基因做</a:t>
            </a:r>
            <a:r>
              <a:rPr lang="en-US" altLang="zh-CN"/>
              <a:t>GO</a:t>
            </a:r>
            <a:r>
              <a:rPr lang="zh-CN" altLang="en-US"/>
              <a:t>富集</a:t>
            </a:r>
            <a:endParaRPr lang="zh-CN" altLang="en-US"/>
          </a:p>
          <a:p>
            <a:endParaRPr lang="zh-CN" altLang="en-US"/>
          </a:p>
          <a:p>
            <a:r>
              <a:rPr lang="en-US" altLang="zh-CN"/>
              <a:t>F</a:t>
            </a:r>
            <a:r>
              <a:rPr lang="zh-CN" altLang="en-US"/>
              <a:t>和</a:t>
            </a:r>
            <a:r>
              <a:rPr lang="en-US" altLang="zh-CN"/>
              <a:t>H</a:t>
            </a:r>
            <a:r>
              <a:rPr lang="zh-CN" altLang="en-US"/>
              <a:t>，</a:t>
            </a:r>
            <a:r>
              <a:rPr lang="en-US" altLang="zh-CN"/>
              <a:t>F</a:t>
            </a:r>
            <a:r>
              <a:rPr lang="zh-CN" altLang="en-US"/>
              <a:t>和</a:t>
            </a:r>
            <a:r>
              <a:rPr lang="en-US" altLang="zh-CN"/>
              <a:t>A</a:t>
            </a:r>
            <a:r>
              <a:rPr lang="zh-CN" altLang="en-US"/>
              <a:t>富集到的功能</a:t>
            </a:r>
            <a:r>
              <a:rPr lang="zh-CN" altLang="en-US">
                <a:solidFill>
                  <a:srgbClr val="FF0000"/>
                </a:solidFill>
              </a:rPr>
              <a:t>存在重合</a:t>
            </a:r>
            <a:endParaRPr lang="zh-CN" altLang="en-US"/>
          </a:p>
          <a:p>
            <a:r>
              <a:rPr lang="zh-CN" altLang="en-US"/>
              <a:t>而</a:t>
            </a:r>
            <a:r>
              <a:rPr lang="en-US" altLang="zh-CN">
                <a:solidFill>
                  <a:srgbClr val="FF0000"/>
                </a:solidFill>
              </a:rPr>
              <a:t>F</a:t>
            </a:r>
            <a:r>
              <a:rPr lang="zh-CN" altLang="en-US">
                <a:solidFill>
                  <a:srgbClr val="FF0000"/>
                </a:solidFill>
              </a:rPr>
              <a:t>和</a:t>
            </a:r>
            <a:r>
              <a:rPr lang="en-US" altLang="zh-CN">
                <a:solidFill>
                  <a:srgbClr val="FF0000"/>
                </a:solidFill>
              </a:rPr>
              <a:t>C</a:t>
            </a:r>
            <a:r>
              <a:rPr lang="zh-CN" altLang="en-US">
                <a:solidFill>
                  <a:srgbClr val="FF0000"/>
                </a:solidFill>
              </a:rPr>
              <a:t>却没有</a:t>
            </a:r>
            <a:endParaRPr lang="zh-CN" altLang="en-US">
              <a:solidFill>
                <a:srgbClr val="FF0000"/>
              </a:solidFill>
            </a:endParaRPr>
          </a:p>
          <a:p>
            <a:endParaRPr lang="zh-CN" altLang="en-US"/>
          </a:p>
          <a:p>
            <a:r>
              <a:rPr lang="zh-CN" altLang="en-US"/>
              <a:t>因此作者指出，</a:t>
            </a:r>
            <a:r>
              <a:rPr lang="en-US" altLang="zh-CN"/>
              <a:t>ASD</a:t>
            </a:r>
            <a:r>
              <a:rPr lang="zh-CN" altLang="en-US"/>
              <a:t>的差异表达主要体现在神经细胞的分析功能和生物过程</a:t>
            </a:r>
            <a:r>
              <a:rPr lang="zh-CN" altLang="en-US"/>
              <a:t>上</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3" name="文本框 2"/>
          <p:cNvSpPr txBox="1"/>
          <p:nvPr/>
        </p:nvSpPr>
        <p:spPr>
          <a:xfrm>
            <a:off x="948055" y="2090420"/>
            <a:ext cx="5518785" cy="2676525"/>
          </a:xfrm>
          <a:prstGeom prst="rect">
            <a:avLst/>
          </a:prstGeom>
          <a:noFill/>
        </p:spPr>
        <p:txBody>
          <a:bodyPr wrap="square" rtlCol="0">
            <a:spAutoFit/>
          </a:bodyPr>
          <a:p>
            <a:r>
              <a:rPr lang="en-US" altLang="zh-CN" sz="2400" b="1">
                <a:sym typeface="+mn-ea"/>
              </a:rPr>
              <a:t>B</a:t>
            </a:r>
            <a:r>
              <a:rPr lang="zh-CN" altLang="en-US" sz="2400">
                <a:sym typeface="+mn-ea"/>
              </a:rPr>
              <a:t>：</a:t>
            </a:r>
            <a:r>
              <a:rPr sz="2400">
                <a:sym typeface="+mn-ea"/>
              </a:rPr>
              <a:t>对存在于多个不同细胞类型(&gt;=2)的DEG做富集</a:t>
            </a:r>
            <a:endParaRPr sz="2400">
              <a:sym typeface="+mn-ea"/>
            </a:endParaRPr>
          </a:p>
          <a:p>
            <a:endParaRPr lang="zh-CN" altLang="en-US" sz="2400"/>
          </a:p>
          <a:p>
            <a:r>
              <a:rPr lang="zh-CN" altLang="en-US" sz="2400"/>
              <a:t>发现这些共有的差异表达基因和声乐学习、细胞黏附连接组织、细胞突出物组织、大脑发育、轴突发育等</a:t>
            </a:r>
            <a:r>
              <a:rPr lang="en-US" altLang="zh-CN" sz="2400"/>
              <a:t>GO te</a:t>
            </a:r>
            <a:r>
              <a:rPr lang="en-US" altLang="zh-CN" sz="2400"/>
              <a:t>rm</a:t>
            </a:r>
            <a:r>
              <a:rPr lang="zh-CN" altLang="en-US" sz="2400"/>
              <a:t>相关</a:t>
            </a:r>
            <a:endParaRPr lang="zh-CN" altLang="en-US" sz="2400"/>
          </a:p>
        </p:txBody>
      </p:sp>
      <p:pic>
        <p:nvPicPr>
          <p:cNvPr id="2" name="图片 1"/>
          <p:cNvPicPr>
            <a:picLocks noChangeAspect="1"/>
          </p:cNvPicPr>
          <p:nvPr/>
        </p:nvPicPr>
        <p:blipFill>
          <a:blip r:embed="rId1"/>
          <a:stretch>
            <a:fillRect/>
          </a:stretch>
        </p:blipFill>
        <p:spPr>
          <a:xfrm>
            <a:off x="6223000" y="1092200"/>
            <a:ext cx="4919345" cy="530669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grpSp>
        <p:nvGrpSpPr>
          <p:cNvPr id="5" name="组合 4"/>
          <p:cNvGrpSpPr/>
          <p:nvPr/>
        </p:nvGrpSpPr>
        <p:grpSpPr>
          <a:xfrm>
            <a:off x="348615" y="1113155"/>
            <a:ext cx="5576570" cy="4953635"/>
            <a:chOff x="1434" y="1153"/>
            <a:chExt cx="10856" cy="8789"/>
          </a:xfrm>
        </p:grpSpPr>
        <p:pic>
          <p:nvPicPr>
            <p:cNvPr id="2" name="图片 1"/>
            <p:cNvPicPr>
              <a:picLocks noChangeAspect="1"/>
            </p:cNvPicPr>
            <p:nvPr/>
          </p:nvPicPr>
          <p:blipFill>
            <a:blip r:embed="rId1"/>
            <a:stretch>
              <a:fillRect/>
            </a:stretch>
          </p:blipFill>
          <p:spPr>
            <a:xfrm>
              <a:off x="1434" y="1153"/>
              <a:ext cx="10857" cy="8675"/>
            </a:xfrm>
            <a:prstGeom prst="rect">
              <a:avLst/>
            </a:prstGeom>
          </p:spPr>
        </p:pic>
        <p:pic>
          <p:nvPicPr>
            <p:cNvPr id="3" name="图片 2"/>
            <p:cNvPicPr>
              <a:picLocks noChangeAspect="1"/>
            </p:cNvPicPr>
            <p:nvPr/>
          </p:nvPicPr>
          <p:blipFill>
            <a:blip r:embed="rId2"/>
            <a:stretch>
              <a:fillRect/>
            </a:stretch>
          </p:blipFill>
          <p:spPr>
            <a:xfrm>
              <a:off x="1434" y="3772"/>
              <a:ext cx="1251" cy="6170"/>
            </a:xfrm>
            <a:prstGeom prst="rect">
              <a:avLst/>
            </a:prstGeom>
          </p:spPr>
        </p:pic>
      </p:grpSp>
      <p:sp>
        <p:nvSpPr>
          <p:cNvPr id="4" name="文本框 3"/>
          <p:cNvSpPr txBox="1"/>
          <p:nvPr/>
        </p:nvSpPr>
        <p:spPr>
          <a:xfrm>
            <a:off x="6335395" y="4051935"/>
            <a:ext cx="4951095" cy="2030095"/>
          </a:xfrm>
          <a:prstGeom prst="rect">
            <a:avLst/>
          </a:prstGeom>
          <a:noFill/>
        </p:spPr>
        <p:txBody>
          <a:bodyPr wrap="square" rtlCol="0" anchor="t">
            <a:spAutoFit/>
          </a:bodyPr>
          <a:p>
            <a:r>
              <a:rPr lang="en-US" altLang="zh-CN" b="1"/>
              <a:t>I </a:t>
            </a:r>
            <a:r>
              <a:rPr lang="zh-CN" altLang="en-US" b="1"/>
              <a:t>：</a:t>
            </a:r>
            <a:r>
              <a:rPr lang="zh-CN" altLang="en-US"/>
              <a:t>下采样获得相同数目的不同细胞类型的细胞，比较不同类型细胞的差异表达基因的数目</a:t>
            </a:r>
            <a:endParaRPr lang="zh-CN" altLang="en-US"/>
          </a:p>
          <a:p>
            <a:endParaRPr lang="zh-CN" altLang="en-US"/>
          </a:p>
          <a:p>
            <a:r>
              <a:rPr lang="zh-CN" altLang="en-US">
                <a:sym typeface="+mn-ea"/>
              </a:rPr>
              <a:t>差异表达基因数目前三</a:t>
            </a:r>
            <a:r>
              <a:rPr lang="zh-CN" altLang="en-US"/>
              <a:t>的细胞类型：</a:t>
            </a:r>
            <a:endParaRPr lang="zh-CN" altLang="en-US"/>
          </a:p>
          <a:p>
            <a:r>
              <a:rPr lang="en-US" altLang="zh-CN"/>
              <a:t>L2/3</a:t>
            </a:r>
            <a:r>
              <a:rPr lang="zh-CN" altLang="en-US"/>
              <a:t>，</a:t>
            </a:r>
            <a:r>
              <a:rPr lang="en-US" altLang="zh-CN"/>
              <a:t>L4</a:t>
            </a:r>
            <a:r>
              <a:rPr lang="zh-CN" altLang="en-US"/>
              <a:t>，小胶质细胞</a:t>
            </a:r>
            <a:endParaRPr lang="zh-CN" altLang="en-US"/>
          </a:p>
          <a:p>
            <a:endParaRPr lang="zh-CN" altLang="en-US"/>
          </a:p>
          <a:p>
            <a:r>
              <a:rPr lang="zh-CN" altLang="en-US"/>
              <a:t>ASD对大脑的</a:t>
            </a:r>
            <a:r>
              <a:rPr lang="en-US" altLang="zh-CN"/>
              <a:t>PFC</a:t>
            </a:r>
            <a:r>
              <a:rPr lang="zh-CN" altLang="en-US"/>
              <a:t>这个位置的影响要</a:t>
            </a:r>
            <a:r>
              <a:rPr lang="zh-CN" altLang="en-US"/>
              <a:t>多一些</a:t>
            </a:r>
            <a:endParaRPr lang="zh-CN" altLang="en-US"/>
          </a:p>
        </p:txBody>
      </p:sp>
      <p:grpSp>
        <p:nvGrpSpPr>
          <p:cNvPr id="8" name="组合 7"/>
          <p:cNvGrpSpPr/>
          <p:nvPr/>
        </p:nvGrpSpPr>
        <p:grpSpPr>
          <a:xfrm>
            <a:off x="5377815" y="588010"/>
            <a:ext cx="5812790" cy="3463925"/>
            <a:chOff x="8469" y="926"/>
            <a:chExt cx="9154" cy="5455"/>
          </a:xfrm>
        </p:grpSpPr>
        <p:pic>
          <p:nvPicPr>
            <p:cNvPr id="6" name="图片 5"/>
            <p:cNvPicPr>
              <a:picLocks noChangeAspect="1"/>
            </p:cNvPicPr>
            <p:nvPr/>
          </p:nvPicPr>
          <p:blipFill>
            <a:blip r:embed="rId3"/>
            <a:stretch>
              <a:fillRect/>
            </a:stretch>
          </p:blipFill>
          <p:spPr>
            <a:xfrm>
              <a:off x="8957" y="955"/>
              <a:ext cx="8528" cy="5426"/>
            </a:xfrm>
            <a:prstGeom prst="rect">
              <a:avLst/>
            </a:prstGeom>
          </p:spPr>
        </p:pic>
        <p:pic>
          <p:nvPicPr>
            <p:cNvPr id="7" name="图片 6"/>
            <p:cNvPicPr>
              <a:picLocks noChangeAspect="1"/>
            </p:cNvPicPr>
            <p:nvPr/>
          </p:nvPicPr>
          <p:blipFill>
            <a:blip r:embed="rId4"/>
            <a:stretch>
              <a:fillRect/>
            </a:stretch>
          </p:blipFill>
          <p:spPr>
            <a:xfrm>
              <a:off x="8469" y="926"/>
              <a:ext cx="9155" cy="335"/>
            </a:xfrm>
            <a:prstGeom prst="rect">
              <a:avLst/>
            </a:prstGeom>
          </p:spPr>
        </p:pic>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744855" y="2454910"/>
            <a:ext cx="5076825" cy="3856355"/>
          </a:xfrm>
          <a:prstGeom prst="rect">
            <a:avLst/>
          </a:prstGeom>
        </p:spPr>
      </p:pic>
      <p:pic>
        <p:nvPicPr>
          <p:cNvPr id="6" name="图片 5"/>
          <p:cNvPicPr>
            <a:picLocks noChangeAspect="1"/>
          </p:cNvPicPr>
          <p:nvPr/>
        </p:nvPicPr>
        <p:blipFill>
          <a:blip r:embed="rId2"/>
          <a:stretch>
            <a:fillRect/>
          </a:stretch>
        </p:blipFill>
        <p:spPr>
          <a:xfrm>
            <a:off x="6061710" y="2128520"/>
            <a:ext cx="5325110" cy="4182745"/>
          </a:xfrm>
          <a:prstGeom prst="rect">
            <a:avLst/>
          </a:prstGeom>
        </p:spPr>
      </p:pic>
      <p:sp>
        <p:nvSpPr>
          <p:cNvPr id="7" name="文本框 6"/>
          <p:cNvSpPr txBox="1"/>
          <p:nvPr/>
        </p:nvSpPr>
        <p:spPr>
          <a:xfrm>
            <a:off x="1334770" y="1188720"/>
            <a:ext cx="9469755" cy="1322070"/>
          </a:xfrm>
          <a:prstGeom prst="rect">
            <a:avLst/>
          </a:prstGeom>
          <a:noFill/>
        </p:spPr>
        <p:txBody>
          <a:bodyPr wrap="square" rtlCol="0" anchor="t">
            <a:spAutoFit/>
          </a:bodyPr>
          <a:p>
            <a:r>
              <a:rPr lang="en-US" altLang="zh-CN" sz="2000"/>
              <a:t>神经元细胞(比如L2/3和L4和VIP)中下调的差异表达基因基因和突触功能以及大脑发育的转录因子相关</a:t>
            </a:r>
            <a:endParaRPr lang="en-US" altLang="zh-CN" sz="2000"/>
          </a:p>
          <a:p>
            <a:endParaRPr lang="en-US" altLang="zh-CN" sz="2000"/>
          </a:p>
          <a:p>
            <a:r>
              <a:rPr lang="en-US" altLang="zh-CN" sz="2000" b="1">
                <a:solidFill>
                  <a:schemeClr val="accent4"/>
                </a:solidFill>
              </a:rPr>
              <a:t>橙色</a:t>
            </a:r>
            <a:r>
              <a:rPr lang="zh-CN" altLang="en-US" sz="2000" b="1">
                <a:solidFill>
                  <a:schemeClr val="accent4"/>
                </a:solidFill>
              </a:rPr>
              <a:t>的是下调</a:t>
            </a:r>
            <a:r>
              <a:rPr lang="zh-CN" altLang="en-US" sz="2000" b="1">
                <a:solidFill>
                  <a:schemeClr val="accent4"/>
                </a:solidFill>
              </a:rPr>
              <a:t>的</a:t>
            </a:r>
            <a:endParaRPr lang="zh-CN" altLang="en-US" sz="2000" b="1">
              <a:solidFill>
                <a:schemeClr val="accent4"/>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3" name="图片 2"/>
          <p:cNvPicPr>
            <a:picLocks noChangeAspect="1"/>
          </p:cNvPicPr>
          <p:nvPr/>
        </p:nvPicPr>
        <p:blipFill>
          <a:blip r:embed="rId1"/>
          <a:stretch>
            <a:fillRect/>
          </a:stretch>
        </p:blipFill>
        <p:spPr>
          <a:xfrm>
            <a:off x="654050" y="2441575"/>
            <a:ext cx="5173980" cy="3929380"/>
          </a:xfrm>
          <a:prstGeom prst="rect">
            <a:avLst/>
          </a:prstGeom>
        </p:spPr>
      </p:pic>
      <p:pic>
        <p:nvPicPr>
          <p:cNvPr id="4" name="图片 3"/>
          <p:cNvPicPr>
            <a:picLocks noChangeAspect="1"/>
          </p:cNvPicPr>
          <p:nvPr/>
        </p:nvPicPr>
        <p:blipFill>
          <a:blip r:embed="rId2"/>
          <a:stretch>
            <a:fillRect/>
          </a:stretch>
        </p:blipFill>
        <p:spPr>
          <a:xfrm>
            <a:off x="6096000" y="2545080"/>
            <a:ext cx="5563235" cy="3723005"/>
          </a:xfrm>
          <a:prstGeom prst="rect">
            <a:avLst/>
          </a:prstGeom>
        </p:spPr>
      </p:pic>
      <p:sp>
        <p:nvSpPr>
          <p:cNvPr id="7" name="文本框 6"/>
          <p:cNvSpPr txBox="1"/>
          <p:nvPr/>
        </p:nvSpPr>
        <p:spPr>
          <a:xfrm>
            <a:off x="1312545" y="1068705"/>
            <a:ext cx="9061450" cy="1476375"/>
          </a:xfrm>
          <a:prstGeom prst="rect">
            <a:avLst/>
          </a:prstGeom>
          <a:noFill/>
        </p:spPr>
        <p:txBody>
          <a:bodyPr wrap="square" rtlCol="0" anchor="t">
            <a:spAutoFit/>
          </a:bodyPr>
          <a:p>
            <a:r>
              <a:rPr lang="en-US" altLang="zh-CN" b="1"/>
              <a:t>小胶质细胞(Microglia) 的上调的差异表达基因和小胶质细胞的活化以及调节发育过程的转录因子相关</a:t>
            </a:r>
            <a:endParaRPr lang="en-US" altLang="zh-CN" b="1"/>
          </a:p>
          <a:p>
            <a:endParaRPr lang="en-US" altLang="zh-CN" b="1"/>
          </a:p>
          <a:p>
            <a:r>
              <a:rPr lang="zh-CN" altLang="en-US" b="1"/>
              <a:t>通过</a:t>
            </a:r>
            <a:r>
              <a:rPr lang="en-US" altLang="zh-CN" b="1"/>
              <a:t>Decovolution</a:t>
            </a:r>
            <a:r>
              <a:rPr lang="zh-CN" altLang="en-US" b="1"/>
              <a:t>发现，</a:t>
            </a:r>
            <a:r>
              <a:rPr lang="en-US" altLang="zh-CN" b="1"/>
              <a:t>星形胶质细胞中失调的基因和氨基酸的转运，细胞迁移相关</a:t>
            </a:r>
            <a:r>
              <a:rPr lang="zh-CN" altLang="en-US" b="1"/>
              <a:t>，ASD患者的星形胶质细胞(AST-PP ASD-FB)处于活跃的状态</a:t>
            </a:r>
            <a:endParaRPr lang="zh-CN" altLang="en-US" b="1"/>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567690" y="991235"/>
            <a:ext cx="5391150" cy="5334000"/>
          </a:xfrm>
          <a:prstGeom prst="rect">
            <a:avLst/>
          </a:prstGeom>
        </p:spPr>
      </p:pic>
      <p:sp>
        <p:nvSpPr>
          <p:cNvPr id="3" name="文本框 2"/>
          <p:cNvSpPr txBox="1"/>
          <p:nvPr/>
        </p:nvSpPr>
        <p:spPr>
          <a:xfrm>
            <a:off x="6445885" y="1329690"/>
            <a:ext cx="5518785" cy="2676525"/>
          </a:xfrm>
          <a:prstGeom prst="rect">
            <a:avLst/>
          </a:prstGeom>
          <a:noFill/>
        </p:spPr>
        <p:txBody>
          <a:bodyPr wrap="square" rtlCol="0">
            <a:spAutoFit/>
          </a:bodyPr>
          <a:p>
            <a:r>
              <a:rPr lang="zh-CN" altLang="en-US" sz="2000" b="1"/>
              <a:t>decovolution 解卷积怎么做的？</a:t>
            </a:r>
            <a:endParaRPr lang="zh-CN" altLang="en-US" sz="2000" b="1"/>
          </a:p>
          <a:p>
            <a:endParaRPr lang="zh-CN" altLang="en-US" sz="2000" b="1"/>
          </a:p>
          <a:p>
            <a:endParaRPr lang="zh-CN" altLang="en-US" sz="2000" b="1"/>
          </a:p>
          <a:p>
            <a:r>
              <a:rPr lang="zh-CN" altLang="en-US"/>
              <a:t>1. 使用别人较大的ASD相关的bulk RNA-Seq的数据集做WGCNA分析获得共表达基因模块</a:t>
            </a:r>
            <a:endParaRPr lang="zh-CN" altLang="en-US"/>
          </a:p>
          <a:p>
            <a:endParaRPr lang="zh-CN" altLang="en-US"/>
          </a:p>
          <a:p>
            <a:r>
              <a:rPr lang="zh-CN" altLang="en-US"/>
              <a:t>2. 计算每一个细胞类型中差异表达基因属于各个共表达基因模块的比例</a:t>
            </a:r>
            <a:endParaRPr lang="zh-CN" altLang="en-US"/>
          </a:p>
          <a:p>
            <a:endParaRPr lang="zh-CN" altLang="en-US"/>
          </a:p>
        </p:txBody>
      </p:sp>
      <p:sp>
        <p:nvSpPr>
          <p:cNvPr id="5" name="文本框 4"/>
          <p:cNvSpPr txBox="1"/>
          <p:nvPr/>
        </p:nvSpPr>
        <p:spPr>
          <a:xfrm>
            <a:off x="6273165" y="4079240"/>
            <a:ext cx="5918835" cy="1753235"/>
          </a:xfrm>
          <a:prstGeom prst="rect">
            <a:avLst/>
          </a:prstGeom>
          <a:noFill/>
        </p:spPr>
        <p:txBody>
          <a:bodyPr wrap="square" rtlCol="0" anchor="t">
            <a:spAutoFit/>
          </a:bodyPr>
          <a:p>
            <a:r>
              <a:rPr lang="zh-CN" altLang="en-US" b="1"/>
              <a:t> </a:t>
            </a:r>
            <a:r>
              <a:rPr lang="en-US" altLang="zh-CN" b="1"/>
              <a:t>supplement</a:t>
            </a:r>
            <a:r>
              <a:rPr lang="zh-CN" altLang="en-US" b="1"/>
              <a:t>中提到</a:t>
            </a:r>
            <a:r>
              <a:rPr lang="en-US" altLang="zh-CN" b="1"/>
              <a:t> </a:t>
            </a:r>
            <a:endParaRPr lang="en-US" altLang="zh-CN" b="1"/>
          </a:p>
          <a:p>
            <a:r>
              <a:rPr lang="zh-CN" altLang="en-US" b="1">
                <a:solidFill>
                  <a:srgbClr val="FF0000"/>
                </a:solidFill>
              </a:rPr>
              <a:t>Co-expression modules often correspond to cell types</a:t>
            </a:r>
            <a:endParaRPr lang="zh-CN" altLang="en-US" b="1">
              <a:solidFill>
                <a:srgbClr val="FF0000"/>
              </a:solidFill>
            </a:endParaRPr>
          </a:p>
          <a:p>
            <a:endParaRPr lang="zh-CN" altLang="en-US" b="1">
              <a:solidFill>
                <a:srgbClr val="FF0000"/>
              </a:solidFill>
            </a:endParaRPr>
          </a:p>
          <a:p>
            <a:r>
              <a:rPr lang="zh-CN" altLang="en-US">
                <a:sym typeface="+mn-ea"/>
              </a:rPr>
              <a:t>使用之前聚类使用的</a:t>
            </a:r>
            <a:r>
              <a:rPr lang="en-US" altLang="zh-CN">
                <a:sym typeface="+mn-ea"/>
              </a:rPr>
              <a:t>marker</a:t>
            </a:r>
            <a:r>
              <a:rPr lang="zh-CN" altLang="en-US">
                <a:sym typeface="+mn-ea"/>
              </a:rPr>
              <a:t>基因去和</a:t>
            </a:r>
            <a:r>
              <a:rPr lang="en-US" altLang="zh-CN">
                <a:sym typeface="+mn-ea"/>
              </a:rPr>
              <a:t>module</a:t>
            </a:r>
            <a:r>
              <a:rPr lang="zh-CN" altLang="en-US">
                <a:sym typeface="+mn-ea"/>
              </a:rPr>
              <a:t>做</a:t>
            </a:r>
            <a:r>
              <a:rPr lang="zh-CN" altLang="en-US" b="1">
                <a:solidFill>
                  <a:srgbClr val="FF0000"/>
                </a:solidFill>
                <a:sym typeface="+mn-ea"/>
              </a:rPr>
              <a:t>Hypergeometric</a:t>
            </a:r>
            <a:r>
              <a:rPr lang="en-US" altLang="zh-CN" b="1">
                <a:solidFill>
                  <a:srgbClr val="FF0000"/>
                </a:solidFill>
                <a:sym typeface="+mn-ea"/>
              </a:rPr>
              <a:t> </a:t>
            </a:r>
            <a:r>
              <a:rPr lang="zh-CN" altLang="en-US" b="1">
                <a:solidFill>
                  <a:srgbClr val="FF0000"/>
                </a:solidFill>
                <a:sym typeface="+mn-ea"/>
              </a:rPr>
              <a:t>testing</a:t>
            </a:r>
            <a:r>
              <a:rPr lang="zh-CN" altLang="en-US">
                <a:sym typeface="+mn-ea"/>
              </a:rPr>
              <a:t>，看看</a:t>
            </a:r>
            <a:r>
              <a:rPr lang="en-US" altLang="zh-CN">
                <a:sym typeface="+mn-ea"/>
              </a:rPr>
              <a:t>overlap</a:t>
            </a:r>
            <a:r>
              <a:rPr lang="zh-CN" altLang="en-US">
                <a:sym typeface="+mn-ea"/>
              </a:rPr>
              <a:t>是否显著</a:t>
            </a:r>
            <a:endParaRPr lang="zh-CN" altLang="en-US">
              <a:solidFill>
                <a:schemeClr val="tx1"/>
              </a:solidFill>
              <a:sym typeface="+mn-ea"/>
            </a:endParaRPr>
          </a:p>
          <a:p>
            <a:endParaRPr lang="zh-CN" altLang="en-US" b="1">
              <a:solidFill>
                <a:srgbClr val="FF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837565" y="843915"/>
            <a:ext cx="5303520" cy="5630545"/>
          </a:xfrm>
          <a:prstGeom prst="rect">
            <a:avLst/>
          </a:prstGeom>
        </p:spPr>
      </p:pic>
      <p:sp>
        <p:nvSpPr>
          <p:cNvPr id="3" name="文本框 2"/>
          <p:cNvSpPr txBox="1"/>
          <p:nvPr/>
        </p:nvSpPr>
        <p:spPr>
          <a:xfrm>
            <a:off x="6413500" y="1167765"/>
            <a:ext cx="5518785" cy="4523105"/>
          </a:xfrm>
          <a:prstGeom prst="rect">
            <a:avLst/>
          </a:prstGeom>
          <a:noFill/>
        </p:spPr>
        <p:txBody>
          <a:bodyPr wrap="square" rtlCol="0">
            <a:spAutoFit/>
          </a:bodyPr>
          <a:p>
            <a:r>
              <a:rPr lang="zh-CN" altLang="en-US"/>
              <a:t>使用之前聚类使用的marker基因去和module做Hypergeometric testing，看看overlap是否显著</a:t>
            </a:r>
            <a:endParaRPr lang="zh-CN" altLang="en-US"/>
          </a:p>
          <a:p>
            <a:endParaRPr lang="zh-CN" altLang="en-US">
              <a:sym typeface="+mn-ea"/>
            </a:endParaRPr>
          </a:p>
          <a:p>
            <a:r>
              <a:rPr lang="zh-CN" altLang="en-US" b="1">
                <a:solidFill>
                  <a:srgbClr val="00B050"/>
                </a:solidFill>
                <a:sym typeface="+mn-ea"/>
              </a:rPr>
              <a:t>green</a:t>
            </a:r>
            <a:r>
              <a:rPr lang="zh-CN" altLang="en-US" b="1">
                <a:sym typeface="+mn-ea"/>
              </a:rPr>
              <a:t> </a:t>
            </a:r>
            <a:r>
              <a:rPr lang="zh-CN" altLang="en-US">
                <a:sym typeface="+mn-ea"/>
              </a:rPr>
              <a:t>: astrocytes, both AST-PP and AST-FB </a:t>
            </a:r>
            <a:endParaRPr lang="zh-CN" altLang="en-US"/>
          </a:p>
          <a:p>
            <a:r>
              <a:rPr lang="zh-CN" altLang="en-US" b="1">
                <a:gradFill>
                  <a:gsLst>
                    <a:gs pos="100000">
                      <a:srgbClr val="E06A6D"/>
                    </a:gs>
                    <a:gs pos="0">
                      <a:srgbClr val="FDB0BA"/>
                    </a:gs>
                  </a:gsLst>
                  <a:lin scaled="1"/>
                </a:gradFill>
                <a:sym typeface="+mn-ea"/>
              </a:rPr>
              <a:t>pink </a:t>
            </a:r>
            <a:r>
              <a:rPr lang="zh-CN" altLang="en-US">
                <a:sym typeface="+mn-ea"/>
              </a:rPr>
              <a:t>: microglia （小胶质细胞）</a:t>
            </a:r>
            <a:endParaRPr lang="zh-CN" altLang="en-US"/>
          </a:p>
          <a:p>
            <a:r>
              <a:rPr lang="zh-CN" altLang="en-US" b="1">
                <a:solidFill>
                  <a:srgbClr val="00B0F0"/>
                </a:solidFill>
                <a:sym typeface="+mn-ea"/>
              </a:rPr>
              <a:t>blue</a:t>
            </a:r>
            <a:r>
              <a:rPr lang="zh-CN" altLang="en-US">
                <a:sym typeface="+mn-ea"/>
              </a:rPr>
              <a:t> : oligodendrocytes（少突胶质细胞）</a:t>
            </a:r>
            <a:endParaRPr lang="zh-CN" altLang="en-US"/>
          </a:p>
          <a:p>
            <a:endParaRPr lang="zh-CN" altLang="en-US">
              <a:sym typeface="+mn-ea"/>
            </a:endParaRPr>
          </a:p>
          <a:p>
            <a:endParaRPr lang="zh-CN" altLang="en-US">
              <a:sym typeface="+mn-ea"/>
            </a:endParaRPr>
          </a:p>
          <a:p>
            <a:r>
              <a:rPr lang="zh-CN" altLang="en-US">
                <a:sym typeface="+mn-ea"/>
              </a:rPr>
              <a:t>该方法区分非神经细胞效果还不错，但是区分神经细胞亚型效果不好。</a:t>
            </a:r>
            <a:endParaRPr lang="zh-CN" altLang="en-US">
              <a:sym typeface="+mn-ea"/>
            </a:endParaRPr>
          </a:p>
          <a:p>
            <a:endParaRPr lang="zh-CN" altLang="en-US">
              <a:sym typeface="+mn-ea"/>
            </a:endParaRPr>
          </a:p>
          <a:p>
            <a:r>
              <a:rPr lang="zh-CN" altLang="en-US">
                <a:sym typeface="+mn-ea"/>
              </a:rPr>
              <a:t>在L2/3这种细胞类型中，黄色的模块几乎就是全部，但是，在其他神经细胞类型中也有很多黄色模块的基因，因此使用Deconvolution这个方法区分不同神经细胞亚型效果不好</a:t>
            </a:r>
            <a:endParaRPr lang="zh-CN" altLang="en-US"/>
          </a:p>
          <a:p>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06070"/>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基本介绍</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605790" y="802640"/>
            <a:ext cx="6868795" cy="5561330"/>
          </a:xfrm>
          <a:prstGeom prst="rect">
            <a:avLst/>
          </a:prstGeom>
        </p:spPr>
      </p:pic>
      <p:sp>
        <p:nvSpPr>
          <p:cNvPr id="4" name="文本框 3"/>
          <p:cNvSpPr txBox="1"/>
          <p:nvPr/>
        </p:nvSpPr>
        <p:spPr>
          <a:xfrm>
            <a:off x="7374255" y="1276350"/>
            <a:ext cx="4595495" cy="1198880"/>
          </a:xfrm>
          <a:prstGeom prst="rect">
            <a:avLst/>
          </a:prstGeom>
          <a:noFill/>
        </p:spPr>
        <p:txBody>
          <a:bodyPr wrap="square" rtlCol="0">
            <a:spAutoFit/>
          </a:bodyPr>
          <a:p>
            <a:r>
              <a:rPr lang="zh-CN" altLang="en-US" sz="2400"/>
              <a:t>使用单细胞核测序</a:t>
            </a:r>
            <a:endParaRPr lang="zh-CN" altLang="en-US" sz="2400"/>
          </a:p>
          <a:p>
            <a:r>
              <a:rPr lang="zh-CN" altLang="en-US" sz="2400"/>
              <a:t>识别</a:t>
            </a:r>
            <a:r>
              <a:rPr lang="zh-CN" altLang="en-US" sz="2400">
                <a:sym typeface="+mn-ea"/>
              </a:rPr>
              <a:t>孤独症患者</a:t>
            </a:r>
            <a:r>
              <a:rPr lang="zh-CN" altLang="en-US" sz="2400" b="1"/>
              <a:t>特定细胞类型</a:t>
            </a:r>
            <a:r>
              <a:rPr lang="zh-CN" altLang="en-US" sz="2400"/>
              <a:t>的转录组变化</a:t>
            </a:r>
            <a:endParaRPr lang="zh-CN" altLang="en-US" sz="2400"/>
          </a:p>
        </p:txBody>
      </p:sp>
      <p:sp>
        <p:nvSpPr>
          <p:cNvPr id="3" name="文本框 2"/>
          <p:cNvSpPr txBox="1"/>
          <p:nvPr/>
        </p:nvSpPr>
        <p:spPr>
          <a:xfrm>
            <a:off x="7374255" y="3548380"/>
            <a:ext cx="4615815" cy="2030095"/>
          </a:xfrm>
          <a:prstGeom prst="rect">
            <a:avLst/>
          </a:prstGeom>
          <a:noFill/>
        </p:spPr>
        <p:txBody>
          <a:bodyPr wrap="square" rtlCol="0">
            <a:spAutoFit/>
          </a:bodyPr>
          <a:p>
            <a:r>
              <a:rPr lang="zh-CN" altLang="en-US"/>
              <a:t>摘要指出</a:t>
            </a:r>
            <a:endParaRPr lang="zh-CN" altLang="en-US"/>
          </a:p>
          <a:p>
            <a:r>
              <a:rPr lang="en-US" altLang="zh-CN"/>
              <a:t>1. </a:t>
            </a:r>
            <a:r>
              <a:rPr lang="zh-CN" altLang="en-US"/>
              <a:t>孤独症患者的上皮层兴奋性神经元</a:t>
            </a:r>
            <a:r>
              <a:rPr lang="zh-CN" altLang="en-US">
                <a:sym typeface="+mn-ea"/>
              </a:rPr>
              <a:t>的突触信号传递</a:t>
            </a:r>
            <a:r>
              <a:rPr lang="zh-CN" altLang="en-US"/>
              <a:t>和小胶质细胞的分子状态受到较大</a:t>
            </a:r>
            <a:r>
              <a:rPr lang="zh-CN" altLang="en-US"/>
              <a:t>的影响</a:t>
            </a:r>
            <a:endParaRPr lang="zh-CN" altLang="en-US"/>
          </a:p>
          <a:p>
            <a:endParaRPr lang="zh-CN" altLang="en-US"/>
          </a:p>
          <a:p>
            <a:r>
              <a:rPr lang="en-US" altLang="zh-CN"/>
              <a:t>2. </a:t>
            </a:r>
            <a:r>
              <a:rPr lang="zh-CN" altLang="en-US"/>
              <a:t>皮层投射神经元的</a:t>
            </a:r>
            <a:r>
              <a:rPr lang="zh-CN" altLang="en-US"/>
              <a:t>某些基因</a:t>
            </a:r>
            <a:r>
              <a:rPr lang="zh-CN" altLang="en-US"/>
              <a:t>集的失调与孤独症的临床严重程度相关。</a:t>
            </a: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1463675" y="1001395"/>
            <a:ext cx="4109085" cy="5351145"/>
          </a:xfrm>
          <a:prstGeom prst="rect">
            <a:avLst/>
          </a:prstGeom>
        </p:spPr>
      </p:pic>
      <p:sp>
        <p:nvSpPr>
          <p:cNvPr id="4" name="文本框 3"/>
          <p:cNvSpPr txBox="1"/>
          <p:nvPr/>
        </p:nvSpPr>
        <p:spPr>
          <a:xfrm>
            <a:off x="6615430" y="2152015"/>
            <a:ext cx="4744085" cy="2553335"/>
          </a:xfrm>
          <a:prstGeom prst="rect">
            <a:avLst/>
          </a:prstGeom>
          <a:noFill/>
        </p:spPr>
        <p:txBody>
          <a:bodyPr wrap="square" rtlCol="0" anchor="t">
            <a:spAutoFit/>
          </a:bodyPr>
          <a:p>
            <a:r>
              <a:rPr lang="zh-CN" altLang="en-US" sz="2000" b="1"/>
              <a:t>前面结果指出，</a:t>
            </a:r>
            <a:r>
              <a:rPr lang="en-US" altLang="zh-CN" sz="2000" b="1"/>
              <a:t>ASD</a:t>
            </a:r>
            <a:r>
              <a:rPr lang="zh-CN" altLang="en-US" sz="2000" b="1"/>
              <a:t>中</a:t>
            </a:r>
            <a:r>
              <a:rPr lang="zh-CN" altLang="en-US" sz="2000" b="1">
                <a:sym typeface="+mn-ea"/>
              </a:rPr>
              <a:t>星形胶质细胞数目更多。</a:t>
            </a:r>
            <a:endParaRPr lang="zh-CN" altLang="en-US" sz="2000" b="1">
              <a:sym typeface="+mn-ea"/>
            </a:endParaRPr>
          </a:p>
          <a:p>
            <a:endParaRPr lang="zh-CN" altLang="en-US" sz="2000" b="1">
              <a:sym typeface="+mn-ea"/>
            </a:endParaRPr>
          </a:p>
          <a:p>
            <a:r>
              <a:rPr lang="zh-CN" altLang="en-US" sz="2000" b="1">
                <a:sym typeface="+mn-ea"/>
              </a:rPr>
              <a:t>通过对绿色这个和星形胶质细胞的</a:t>
            </a:r>
            <a:r>
              <a:rPr lang="en-US" altLang="zh-CN" sz="2000" b="1">
                <a:sym typeface="+mn-ea"/>
              </a:rPr>
              <a:t>marker</a:t>
            </a:r>
            <a:r>
              <a:rPr lang="zh-CN" altLang="en-US" sz="2000" b="1">
                <a:sym typeface="+mn-ea"/>
              </a:rPr>
              <a:t>基因高度相关的模块中的差异表达基因做</a:t>
            </a:r>
            <a:r>
              <a:rPr lang="en-US" altLang="zh-CN" sz="2000" b="1">
                <a:sym typeface="+mn-ea"/>
              </a:rPr>
              <a:t>GO</a:t>
            </a:r>
            <a:r>
              <a:rPr lang="zh-CN" altLang="en-US" sz="2000" b="1">
                <a:sym typeface="+mn-ea"/>
              </a:rPr>
              <a:t>富集，发现这些上调的差异表达基因是氨基酸转运所必需的，因此</a:t>
            </a:r>
            <a:r>
              <a:rPr lang="zh-CN" altLang="en-US" sz="2000" b="1"/>
              <a:t>ASD中的星形胶质细胞处于激活状态。</a:t>
            </a:r>
            <a:endParaRPr lang="zh-CN" altLang="en-US" sz="2000" b="1"/>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4" name="文本框 3"/>
          <p:cNvSpPr txBox="1"/>
          <p:nvPr/>
        </p:nvSpPr>
        <p:spPr>
          <a:xfrm>
            <a:off x="6615430" y="2152015"/>
            <a:ext cx="4744085" cy="2245360"/>
          </a:xfrm>
          <a:prstGeom prst="rect">
            <a:avLst/>
          </a:prstGeom>
          <a:noFill/>
        </p:spPr>
        <p:txBody>
          <a:bodyPr wrap="square" rtlCol="0" anchor="t">
            <a:spAutoFit/>
          </a:bodyPr>
          <a:p>
            <a:r>
              <a:rPr lang="zh-CN" altLang="en-US" sz="2000" b="1"/>
              <a:t>综上：</a:t>
            </a:r>
            <a:endParaRPr lang="zh-CN" altLang="en-US" sz="2000" b="1"/>
          </a:p>
          <a:p>
            <a:r>
              <a:rPr lang="zh-CN" altLang="en-US" sz="2000" b="1"/>
              <a:t>ASD患者的上皮层位置的神经细胞(L2/3 L4 </a:t>
            </a:r>
            <a:r>
              <a:rPr lang="en-US" altLang="zh-CN" sz="2000" b="1"/>
              <a:t>IN-</a:t>
            </a:r>
            <a:r>
              <a:rPr lang="zh-CN" altLang="en-US" sz="2000" b="1"/>
              <a:t>VIP)的发育和突出信号传导失调</a:t>
            </a:r>
            <a:r>
              <a:rPr lang="en-US" altLang="zh-CN" sz="2000" b="1"/>
              <a:t>;</a:t>
            </a:r>
            <a:endParaRPr lang="en-US" altLang="zh-CN" sz="2000" b="1"/>
          </a:p>
          <a:p>
            <a:endParaRPr lang="en-US" altLang="zh-CN" sz="2000" b="1"/>
          </a:p>
          <a:p>
            <a:r>
              <a:rPr lang="zh-CN" altLang="en-US" sz="2000" b="1">
                <a:sym typeface="+mn-ea"/>
              </a:rPr>
              <a:t>ASD患者的AST-PP这种胶质细胞的比例显著高于control</a:t>
            </a:r>
            <a:r>
              <a:rPr lang="en-US" altLang="zh-CN" sz="2000" b="1">
                <a:sym typeface="+mn-ea"/>
              </a:rPr>
              <a:t>,</a:t>
            </a:r>
            <a:r>
              <a:rPr lang="zh-CN" altLang="en-US" sz="2000" b="1">
                <a:sym typeface="+mn-ea"/>
              </a:rPr>
              <a:t>并且</a:t>
            </a:r>
            <a:r>
              <a:rPr lang="zh-CN" altLang="en-US" sz="2000" b="1"/>
              <a:t>星形胶质细胞和小胶质细胞的状态存在异常</a:t>
            </a:r>
            <a:endParaRPr lang="zh-CN" altLang="en-US" sz="2000" b="1"/>
          </a:p>
        </p:txBody>
      </p:sp>
      <p:pic>
        <p:nvPicPr>
          <p:cNvPr id="3" name="图片 2"/>
          <p:cNvPicPr>
            <a:picLocks noChangeAspect="1"/>
          </p:cNvPicPr>
          <p:nvPr/>
        </p:nvPicPr>
        <p:blipFill>
          <a:blip r:embed="rId1"/>
          <a:stretch>
            <a:fillRect/>
          </a:stretch>
        </p:blipFill>
        <p:spPr>
          <a:xfrm>
            <a:off x="675005" y="1075690"/>
            <a:ext cx="5833110" cy="498729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4" name="文本框 3"/>
          <p:cNvSpPr txBox="1"/>
          <p:nvPr/>
        </p:nvSpPr>
        <p:spPr>
          <a:xfrm>
            <a:off x="7035165" y="1408430"/>
            <a:ext cx="4744085" cy="3784600"/>
          </a:xfrm>
          <a:prstGeom prst="rect">
            <a:avLst/>
          </a:prstGeom>
          <a:noFill/>
        </p:spPr>
        <p:txBody>
          <a:bodyPr wrap="square" rtlCol="0" anchor="t">
            <a:spAutoFit/>
          </a:bodyPr>
          <a:p>
            <a:r>
              <a:rPr lang="zh-CN" altLang="en-US" sz="2000" b="1"/>
              <a:t>细胞特异性差异基因表达是否和ASD的严重程度相关？</a:t>
            </a:r>
            <a:endParaRPr lang="zh-CN" altLang="en-US" sz="2000" b="1"/>
          </a:p>
          <a:p>
            <a:endParaRPr lang="zh-CN" altLang="en-US" sz="2000" b="1"/>
          </a:p>
          <a:p>
            <a:r>
              <a:rPr lang="zh-CN" altLang="en-US" sz="2000" b="1"/>
              <a:t>怎么做？</a:t>
            </a:r>
            <a:endParaRPr lang="zh-CN" altLang="en-US" sz="2000" b="1"/>
          </a:p>
          <a:p>
            <a:r>
              <a:rPr lang="zh-CN" altLang="en-US" sz="2000"/>
              <a:t>1. 提取每一个细胞类型的差异表达基因</a:t>
            </a:r>
            <a:endParaRPr lang="zh-CN" altLang="en-US" sz="2000"/>
          </a:p>
          <a:p>
            <a:endParaRPr lang="zh-CN" altLang="en-US" sz="2000"/>
          </a:p>
          <a:p>
            <a:r>
              <a:rPr lang="zh-CN" altLang="en-US" sz="2000"/>
              <a:t>2. 使用ASD个体的差异表达基因的FC值和ASD-R score做皮尔森相关性分析，得到每一个DEG和ASD评分的相关系数和p值</a:t>
            </a:r>
            <a:endParaRPr lang="zh-CN" altLang="en-US" sz="2000"/>
          </a:p>
          <a:p>
            <a:endParaRPr lang="zh-CN" altLang="en-US" sz="2000"/>
          </a:p>
          <a:p>
            <a:r>
              <a:rPr lang="zh-CN" altLang="en-US" sz="2000"/>
              <a:t>3. fisher检验将一个细胞类型中所有差异表达基因的p值联合起来做显著性检验</a:t>
            </a:r>
            <a:endParaRPr lang="zh-CN" altLang="en-US" sz="2000"/>
          </a:p>
        </p:txBody>
      </p:sp>
      <p:pic>
        <p:nvPicPr>
          <p:cNvPr id="2" name="图片 1"/>
          <p:cNvPicPr>
            <a:picLocks noChangeAspect="1"/>
          </p:cNvPicPr>
          <p:nvPr/>
        </p:nvPicPr>
        <p:blipFill>
          <a:blip r:embed="rId1"/>
          <a:stretch>
            <a:fillRect/>
          </a:stretch>
        </p:blipFill>
        <p:spPr>
          <a:xfrm>
            <a:off x="636905" y="989965"/>
            <a:ext cx="6289675" cy="519049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4" name="文本框 3"/>
          <p:cNvSpPr txBox="1"/>
          <p:nvPr/>
        </p:nvSpPr>
        <p:spPr>
          <a:xfrm>
            <a:off x="7035165" y="1408430"/>
            <a:ext cx="4744085" cy="3476625"/>
          </a:xfrm>
          <a:prstGeom prst="rect">
            <a:avLst/>
          </a:prstGeom>
          <a:noFill/>
        </p:spPr>
        <p:txBody>
          <a:bodyPr wrap="square" rtlCol="0" anchor="t">
            <a:spAutoFit/>
          </a:bodyPr>
          <a:p>
            <a:r>
              <a:rPr lang="zh-CN" altLang="en-US" sz="2000" b="1"/>
              <a:t>结果显示</a:t>
            </a:r>
            <a:endParaRPr lang="zh-CN" altLang="en-US" sz="2000" b="1"/>
          </a:p>
          <a:p>
            <a:endParaRPr lang="zh-CN" altLang="en-US" sz="2000" b="1"/>
          </a:p>
          <a:p>
            <a:r>
              <a:rPr lang="zh-CN" altLang="en-US" sz="2000" b="1"/>
              <a:t>L2/3神经细胞和小胶质细胞中的DEG的失调和ASD的严重程度最为相关。也就是说在L2/3和小角质细胞中，有更多的差异表达基因和ASD的严重程度具有相关性</a:t>
            </a:r>
            <a:endParaRPr lang="zh-CN" altLang="en-US" sz="2000" b="1"/>
          </a:p>
          <a:p>
            <a:endParaRPr lang="zh-CN" altLang="en-US" sz="2000" b="1"/>
          </a:p>
          <a:p>
            <a:r>
              <a:rPr lang="zh-CN" altLang="en-US" sz="2000" b="1"/>
              <a:t>但是 文中指出，和严重程度最为相关的差异表达基因并不是差异表达最为显著的基因，差异表达基因的失调程度不能够准确地和严重程度联系起来。</a:t>
            </a:r>
            <a:endParaRPr lang="zh-CN" altLang="en-US" sz="2000" b="1"/>
          </a:p>
        </p:txBody>
      </p:sp>
      <p:pic>
        <p:nvPicPr>
          <p:cNvPr id="2" name="图片 1"/>
          <p:cNvPicPr>
            <a:picLocks noChangeAspect="1"/>
          </p:cNvPicPr>
          <p:nvPr/>
        </p:nvPicPr>
        <p:blipFill>
          <a:blip r:embed="rId1"/>
          <a:stretch>
            <a:fillRect/>
          </a:stretch>
        </p:blipFill>
        <p:spPr>
          <a:xfrm>
            <a:off x="636905" y="989965"/>
            <a:ext cx="6289675" cy="5190490"/>
          </a:xfrm>
          <a:prstGeom prst="rect">
            <a:avLst/>
          </a:prstGeom>
        </p:spPr>
      </p:pic>
      <p:sp>
        <p:nvSpPr>
          <p:cNvPr id="3" name="文本框 2"/>
          <p:cNvSpPr txBox="1"/>
          <p:nvPr/>
        </p:nvSpPr>
        <p:spPr>
          <a:xfrm>
            <a:off x="6926580" y="5829300"/>
            <a:ext cx="3935095" cy="645160"/>
          </a:xfrm>
          <a:prstGeom prst="rect">
            <a:avLst/>
          </a:prstGeom>
          <a:noFill/>
        </p:spPr>
        <p:txBody>
          <a:bodyPr wrap="square" rtlCol="0">
            <a:spAutoFit/>
          </a:bodyPr>
          <a:p>
            <a:r>
              <a:rPr lang="zh-CN" altLang="en-US" b="1">
                <a:solidFill>
                  <a:srgbClr val="00B050"/>
                </a:solidFill>
              </a:rPr>
              <a:t>绿色字体</a:t>
            </a:r>
            <a:r>
              <a:rPr lang="zh-CN" altLang="en-US"/>
              <a:t>的是</a:t>
            </a:r>
            <a:r>
              <a:rPr lang="en-US" altLang="zh-CN"/>
              <a:t>DEGs</a:t>
            </a:r>
            <a:r>
              <a:rPr lang="zh-CN" altLang="en-US"/>
              <a:t>和</a:t>
            </a:r>
            <a:r>
              <a:rPr lang="en-US" altLang="zh-CN"/>
              <a:t>ASD</a:t>
            </a:r>
            <a:r>
              <a:rPr lang="zh-CN" altLang="en-US"/>
              <a:t>严重程度显著相关的</a:t>
            </a:r>
            <a:r>
              <a:rPr lang="zh-CN" altLang="en-US"/>
              <a:t>细胞类型</a:t>
            </a:r>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2" name="文本框 1"/>
          <p:cNvSpPr txBox="1"/>
          <p:nvPr/>
        </p:nvSpPr>
        <p:spPr>
          <a:xfrm>
            <a:off x="483870" y="924560"/>
            <a:ext cx="6563360" cy="829945"/>
          </a:xfrm>
          <a:prstGeom prst="rect">
            <a:avLst/>
          </a:prstGeom>
          <a:noFill/>
        </p:spPr>
        <p:txBody>
          <a:bodyPr wrap="square" rtlCol="0">
            <a:spAutoFit/>
          </a:bodyPr>
          <a:p>
            <a:r>
              <a:rPr lang="zh-CN" altLang="en-US" sz="2000" b="1"/>
              <a:t>癫痫是</a:t>
            </a:r>
            <a:r>
              <a:rPr lang="en-US" altLang="zh-CN" sz="2000" b="1"/>
              <a:t>ASD</a:t>
            </a:r>
            <a:r>
              <a:rPr lang="zh-CN" altLang="en-US" sz="2000" b="1"/>
              <a:t>的并发症，</a:t>
            </a:r>
            <a:r>
              <a:rPr lang="en-US" altLang="zh-CN" sz="2000" b="1"/>
              <a:t>ASD</a:t>
            </a:r>
            <a:r>
              <a:rPr lang="zh-CN" altLang="en-US" sz="2000" b="1"/>
              <a:t>样本中有一半有</a:t>
            </a:r>
            <a:r>
              <a:rPr lang="zh-CN" altLang="en-US" sz="2000" b="1"/>
              <a:t>癫痫病史</a:t>
            </a:r>
            <a:endParaRPr lang="zh-CN" altLang="en-US" sz="2000" b="1"/>
          </a:p>
          <a:p>
            <a:endParaRPr lang="zh-CN" altLang="en-US" sz="1400"/>
          </a:p>
          <a:p>
            <a:endParaRPr lang="zh-CN" altLang="en-US" sz="1400"/>
          </a:p>
        </p:txBody>
      </p:sp>
      <p:sp>
        <p:nvSpPr>
          <p:cNvPr id="4" name="文本框 3"/>
          <p:cNvSpPr txBox="1"/>
          <p:nvPr/>
        </p:nvSpPr>
        <p:spPr>
          <a:xfrm>
            <a:off x="354330" y="1754505"/>
            <a:ext cx="3138805" cy="4399915"/>
          </a:xfrm>
          <a:prstGeom prst="rect">
            <a:avLst/>
          </a:prstGeom>
          <a:noFill/>
        </p:spPr>
        <p:txBody>
          <a:bodyPr wrap="square" rtlCol="0" anchor="t">
            <a:spAutoFit/>
          </a:bodyPr>
          <a:p>
            <a:pPr algn="l"/>
            <a:r>
              <a:rPr lang="zh-CN" altLang="en-US" sz="2000">
                <a:sym typeface="+mn-ea"/>
              </a:rPr>
              <a:t>文章最后将只有癫痫的样本的细胞类型特异的差异表达基因和之前的</a:t>
            </a:r>
            <a:r>
              <a:rPr lang="en-US" altLang="zh-CN" sz="2000">
                <a:sym typeface="+mn-ea"/>
              </a:rPr>
              <a:t>ASD</a:t>
            </a:r>
            <a:r>
              <a:rPr lang="zh-CN" altLang="en-US" sz="2000">
                <a:sym typeface="+mn-ea"/>
              </a:rPr>
              <a:t>样本的</a:t>
            </a:r>
            <a:r>
              <a:rPr lang="en-US" altLang="zh-CN" sz="2000">
                <a:sym typeface="+mn-ea"/>
              </a:rPr>
              <a:t>DEG</a:t>
            </a:r>
            <a:r>
              <a:rPr lang="zh-CN" altLang="en-US" sz="2000">
                <a:sym typeface="+mn-ea"/>
              </a:rPr>
              <a:t>进行各种</a:t>
            </a:r>
            <a:r>
              <a:rPr lang="en-US" altLang="zh-CN" sz="2000">
                <a:sym typeface="+mn-ea"/>
              </a:rPr>
              <a:t>overlap</a:t>
            </a:r>
            <a:r>
              <a:rPr lang="zh-CN" altLang="en-US" sz="2000">
                <a:sym typeface="+mn-ea"/>
              </a:rPr>
              <a:t>比较、检验，以证实</a:t>
            </a:r>
            <a:endParaRPr lang="zh-CN" altLang="en-US" sz="2000"/>
          </a:p>
          <a:p>
            <a:pPr algn="l"/>
            <a:r>
              <a:rPr lang="zh-CN" altLang="en-US" sz="2000">
                <a:solidFill>
                  <a:srgbClr val="FF0000"/>
                </a:solidFill>
                <a:sym typeface="+mn-ea"/>
              </a:rPr>
              <a:t>大多数分子变化以及作者们确定的核心失调通路在ASD样本中是原发性ASD的结果，而与癫痫无关</a:t>
            </a:r>
            <a:endParaRPr lang="zh-CN" altLang="en-US" sz="2000">
              <a:solidFill>
                <a:srgbClr val="FF0000"/>
              </a:solidFill>
              <a:sym typeface="+mn-ea"/>
            </a:endParaRPr>
          </a:p>
          <a:p>
            <a:pPr algn="l"/>
            <a:endParaRPr lang="zh-CN" altLang="en-US" sz="2000">
              <a:solidFill>
                <a:srgbClr val="FF0000"/>
              </a:solidFill>
              <a:sym typeface="+mn-ea"/>
            </a:endParaRPr>
          </a:p>
          <a:p>
            <a:pPr algn="l"/>
            <a:r>
              <a:rPr lang="zh-CN" altLang="en-US" sz="2000">
                <a:solidFill>
                  <a:schemeClr val="tx1"/>
                </a:solidFill>
                <a:sym typeface="+mn-ea"/>
              </a:rPr>
              <a:t>通过ASD个体的全外显子测序，表明ASD患者基因组上的变异和转录的失调存在潜在联系</a:t>
            </a:r>
            <a:endParaRPr lang="zh-CN" altLang="en-US" sz="2000">
              <a:solidFill>
                <a:schemeClr val="tx1"/>
              </a:solidFill>
              <a:sym typeface="+mn-ea"/>
            </a:endParaRPr>
          </a:p>
        </p:txBody>
      </p:sp>
      <p:pic>
        <p:nvPicPr>
          <p:cNvPr id="5" name="图片 4"/>
          <p:cNvPicPr>
            <a:picLocks noChangeAspect="1"/>
          </p:cNvPicPr>
          <p:nvPr/>
        </p:nvPicPr>
        <p:blipFill>
          <a:blip r:embed="rId1"/>
          <a:stretch>
            <a:fillRect/>
          </a:stretch>
        </p:blipFill>
        <p:spPr>
          <a:xfrm>
            <a:off x="3843655" y="1458595"/>
            <a:ext cx="8232775" cy="46818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总结</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4" name="圆角矩形 3"/>
          <p:cNvSpPr/>
          <p:nvPr/>
        </p:nvSpPr>
        <p:spPr>
          <a:xfrm>
            <a:off x="1021080" y="906780"/>
            <a:ext cx="10311765" cy="541528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p>
            <a:pPr algn="l"/>
            <a:r>
              <a:rPr lang="zh-CN" altLang="en-US"/>
              <a:t>1. 细胞类型特异性分子变化：孤独症（ASD）患者的大脑皮层中，特定细胞类型展示出独特的转录组变化。这表明</a:t>
            </a:r>
            <a:r>
              <a:rPr lang="zh-CN" altLang="en-US" b="1">
                <a:solidFill>
                  <a:srgbClr val="FF0000"/>
                </a:solidFill>
              </a:rPr>
              <a:t>ASD的分子病理学特征具有细胞类型特异性</a:t>
            </a:r>
            <a:r>
              <a:rPr lang="zh-CN" altLang="en-US"/>
              <a:t>。</a:t>
            </a:r>
            <a:endParaRPr lang="zh-CN" altLang="en-US"/>
          </a:p>
          <a:p>
            <a:pPr algn="l"/>
            <a:endParaRPr lang="zh-CN" altLang="en-US"/>
          </a:p>
          <a:p>
            <a:pPr algn="l"/>
            <a:r>
              <a:rPr lang="zh-CN" altLang="en-US"/>
              <a:t>2. 上层皮层兴奋性神经元和</a:t>
            </a:r>
            <a:r>
              <a:rPr lang="zh-CN" altLang="en-US"/>
              <a:t>小胶质细胞的影响：研究发现，在ASD中，</a:t>
            </a:r>
            <a:r>
              <a:rPr lang="zh-CN" altLang="en-US" b="1">
                <a:solidFill>
                  <a:srgbClr val="FF0000"/>
                </a:solidFill>
              </a:rPr>
              <a:t>上层皮层兴奋性神经元的突触信号传递和小胶质细胞的分子状态受到显著影响</a:t>
            </a:r>
            <a:r>
              <a:rPr lang="zh-CN" altLang="en-US"/>
              <a:t>。</a:t>
            </a:r>
            <a:endParaRPr lang="zh-CN" altLang="en-US"/>
          </a:p>
          <a:p>
            <a:pPr algn="l"/>
            <a:endParaRPr lang="zh-CN" altLang="en-US"/>
          </a:p>
          <a:p>
            <a:pPr algn="l"/>
            <a:r>
              <a:rPr lang="zh-CN" altLang="en-US"/>
              <a:t>3. 与临床严重程度的相关性：某些细胞类型（L2/3,</a:t>
            </a:r>
            <a:r>
              <a:rPr lang="en-US" altLang="zh-CN"/>
              <a:t>Microgila,IN-SST,IN-PV,L5/6CC</a:t>
            </a:r>
            <a:r>
              <a:rPr lang="zh-CN" altLang="en-US"/>
              <a:t>）中基因表达的失调与ASD的临床严重程度</a:t>
            </a:r>
            <a:r>
              <a:rPr lang="zh-CN" altLang="en-US"/>
              <a:t>存在相关性。</a:t>
            </a:r>
            <a:endParaRPr lang="zh-CN" altLang="en-US"/>
          </a:p>
          <a:p>
            <a:pPr algn="l"/>
            <a:endParaRPr lang="zh-CN" altLang="en-US"/>
          </a:p>
          <a:p>
            <a:pPr algn="l"/>
            <a:r>
              <a:rPr lang="zh-CN" altLang="en-US"/>
              <a:t>4. 特定分子通路的变化：在ASD中，</a:t>
            </a:r>
            <a:r>
              <a:rPr lang="zh-CN" altLang="en-US" b="1">
                <a:solidFill>
                  <a:srgbClr val="FF0000"/>
                </a:solidFill>
              </a:rPr>
              <a:t>与突触功能、神经元生长和迁移有关的通路受到影响</a:t>
            </a:r>
            <a:r>
              <a:rPr lang="zh-CN" altLang="en-US"/>
              <a:t>。这些变化主要在上层兴奋</a:t>
            </a:r>
            <a:r>
              <a:rPr lang="zh-CN" altLang="en-US"/>
              <a:t>性神经元和</a:t>
            </a:r>
            <a:r>
              <a:rPr lang="zh-CN" altLang="en-US"/>
              <a:t>小胶质细胞中观察到。</a:t>
            </a:r>
            <a:endParaRPr lang="zh-CN" altLang="en-US"/>
          </a:p>
          <a:p>
            <a:pPr algn="l"/>
            <a:endParaRPr lang="zh-CN" altLang="en-US"/>
          </a:p>
          <a:p>
            <a:pPr algn="l"/>
            <a:r>
              <a:rPr lang="zh-CN" altLang="en-US"/>
              <a:t>5. ASD与癫痫的分子变化比较：通过比较ASD患者和仅患有癫痫的患者的脑组织样本，发现这两种条件在分子层面上存在相似和不同的特征。</a:t>
            </a:r>
            <a:endParaRPr lang="zh-CN" altLang="en-US"/>
          </a:p>
          <a:p>
            <a:pPr algn="l"/>
            <a:endParaRPr lang="zh-CN" altLang="en-US"/>
          </a:p>
          <a:p>
            <a:pPr algn="l"/>
            <a:r>
              <a:rPr lang="zh-CN" altLang="en-US"/>
              <a:t>6. ASD特有的分子变化：研究指出，ASD样本中观察到的多数分子变化和核心失调途径主要是ASD的原发性病理机制，而不是癫痫造成的</a:t>
            </a: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思考</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4" name="圆角矩形 3"/>
          <p:cNvSpPr/>
          <p:nvPr/>
        </p:nvSpPr>
        <p:spPr>
          <a:xfrm>
            <a:off x="2127250" y="1843405"/>
            <a:ext cx="8519795" cy="227901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p>
            <a:pPr algn="l"/>
            <a:r>
              <a:rPr lang="zh-CN" altLang="en-US" sz="2400" b="1"/>
              <a:t>可以进一步孤独症，癫痫，孤独症和癫痫共患的病人各自特有的和共有的差异表达基因模块，找出他们相似的或者各自特有的特征，使用go</a:t>
            </a:r>
            <a:r>
              <a:rPr lang="zh-CN" altLang="en-US" sz="2400" b="1"/>
              <a:t>和KEGG进行</a:t>
            </a:r>
            <a:r>
              <a:rPr lang="zh-CN" altLang="en-US" sz="2400" b="1"/>
              <a:t>注释</a:t>
            </a:r>
            <a:endParaRPr lang="zh-CN" altLang="en-US" sz="2400" b="1"/>
          </a:p>
          <a:p>
            <a:pPr algn="l"/>
            <a:r>
              <a:rPr lang="zh-CN" altLang="en-US" sz="2400" b="1">
                <a:solidFill>
                  <a:srgbClr val="FF0000"/>
                </a:solidFill>
              </a:rPr>
              <a:t>解释为何共有，为何特有</a:t>
            </a:r>
            <a:endParaRPr lang="zh-CN" altLang="en-US" sz="2400" b="1">
              <a:solidFill>
                <a:srgbClr val="FF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16790" t="1008" r="16790" b="-802"/>
          <a:stretch>
            <a:fillRect/>
          </a:stretch>
        </p:blipFill>
        <p:spPr>
          <a:xfrm>
            <a:off x="-186267" y="0"/>
            <a:ext cx="12564534" cy="7067550"/>
          </a:xfrm>
          <a:prstGeom prst="rect">
            <a:avLst/>
          </a:prstGeom>
          <a:gradFill>
            <a:gsLst>
              <a:gs pos="10000">
                <a:schemeClr val="accent6">
                  <a:lumMod val="90000"/>
                </a:schemeClr>
              </a:gs>
              <a:gs pos="100000">
                <a:schemeClr val="bg1">
                  <a:alpha val="0"/>
                </a:schemeClr>
              </a:gs>
              <a:gs pos="48000">
                <a:schemeClr val="bg1">
                  <a:alpha val="50000"/>
                </a:schemeClr>
              </a:gs>
            </a:gsLst>
            <a:lin ang="5400000" scaled="1"/>
          </a:gradFill>
          <a:ln w="0">
            <a:noFill/>
          </a:ln>
        </p:spPr>
      </p:pic>
      <p:sp>
        <p:nvSpPr>
          <p:cNvPr id="5" name="矩形 4"/>
          <p:cNvSpPr/>
          <p:nvPr/>
        </p:nvSpPr>
        <p:spPr>
          <a:xfrm>
            <a:off x="-186266" y="0"/>
            <a:ext cx="12564533" cy="5676900"/>
          </a:xfrm>
          <a:prstGeom prst="rect">
            <a:avLst/>
          </a:prstGeom>
          <a:gradFill flip="none" rotWithShape="1">
            <a:gsLst>
              <a:gs pos="0">
                <a:srgbClr val="4472C4">
                  <a:lumMod val="0"/>
                  <a:lumOff val="100000"/>
                  <a:alpha val="0"/>
                </a:srgbClr>
              </a:gs>
              <a:gs pos="26000">
                <a:schemeClr val="bg1">
                  <a:alpha val="70000"/>
                </a:schemeClr>
              </a:gs>
              <a:gs pos="79000">
                <a:schemeClr val="bg1"/>
              </a:gs>
            </a:gsLst>
            <a:lin ang="16200000" scaled="1"/>
            <a:tileRect/>
          </a:gradFill>
          <a:ln w="12700" cap="flat" cmpd="sng" algn="ctr">
            <a:noFill/>
            <a:prstDash val="solid"/>
            <a:miter lim="800000"/>
          </a:ln>
          <a:effectLst/>
        </p:spPr>
        <p:txBody>
          <a:bodyPr rtlCol="0" anchor="ctr"/>
          <a:lstStyle/>
          <a:p>
            <a:pPr marL="0" marR="0" lvl="0" indent="0" algn="ctr" defTabSz="1218565"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
        <p:nvSpPr>
          <p:cNvPr id="17" name="文本框 16"/>
          <p:cNvSpPr txBox="1"/>
          <p:nvPr/>
        </p:nvSpPr>
        <p:spPr>
          <a:xfrm>
            <a:off x="4583992" y="2887444"/>
            <a:ext cx="2760066" cy="769441"/>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kumimoji="0" lang="zh-CN" altLang="en-US" sz="4400" b="0" i="0" u="none" strike="noStrike" kern="800" cap="none" spc="30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rPr>
              <a:t>谢谢观看！</a:t>
            </a:r>
            <a:endParaRPr kumimoji="0" lang="en-US" altLang="zh-CN" sz="4400" b="0" i="0" u="none" strike="noStrike" kern="800" cap="none" spc="30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endParaRPr>
          </a:p>
        </p:txBody>
      </p:sp>
      <p:pic>
        <p:nvPicPr>
          <p:cNvPr id="20" name="图片 19"/>
          <p:cNvPicPr>
            <a:picLocks noChangeAspect="1"/>
          </p:cNvPicPr>
          <p:nvPr/>
        </p:nvPicPr>
        <p:blipFill>
          <a:blip r:embed="rId2"/>
          <a:stretch>
            <a:fillRect/>
          </a:stretch>
        </p:blipFill>
        <p:spPr>
          <a:xfrm>
            <a:off x="-220576" y="72761"/>
            <a:ext cx="12058933" cy="3584123"/>
          </a:xfrm>
          <a:prstGeom prst="rect">
            <a:avLst/>
          </a:prstGeom>
        </p:spPr>
      </p:pic>
      <p:sp>
        <p:nvSpPr>
          <p:cNvPr id="2" name="灯片编号占位符 1"/>
          <p:cNvSpPr>
            <a:spLocks noGrp="1"/>
          </p:cNvSpPr>
          <p:nvPr>
            <p:ph type="sldNum" sz="quarter" idx="12"/>
          </p:nvPr>
        </p:nvSpPr>
        <p:spPr/>
        <p:txBody>
          <a:bodyPr/>
          <a:lstStyle/>
          <a:p>
            <a:fld id="{48F10FC4-DD5C-4C24-B849-D8A0B2DC9874}" type="slidenum">
              <a:rPr lang="zh-CN" altLang="en-US" smtClean="0"/>
            </a:fld>
            <a:endParaRPr lang="zh-CN" altLang="en-US"/>
          </a:p>
        </p:txBody>
      </p:sp>
      <p:sp>
        <p:nvSpPr>
          <p:cNvPr id="6" name="文本框 5"/>
          <p:cNvSpPr txBox="1"/>
          <p:nvPr/>
        </p:nvSpPr>
        <p:spPr>
          <a:xfrm>
            <a:off x="8238169" y="3644323"/>
            <a:ext cx="2760066" cy="70675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kern="800" spc="300" dirty="0">
                <a:solidFill>
                  <a:schemeClr val="tx1">
                    <a:lumMod val="65000"/>
                    <a:lumOff val="35000"/>
                  </a:schemeClr>
                </a:solidFill>
                <a:latin typeface="微软雅黑" panose="020B0503020204020204" charset="-122"/>
                <a:ea typeface="微软雅黑" panose="020B0503020204020204" charset="-122"/>
              </a:rPr>
              <a:t>张逸东 </a:t>
            </a:r>
            <a:r>
              <a:rPr lang="en-US" altLang="zh-CN" sz="2000" kern="800" spc="300" dirty="0">
                <a:solidFill>
                  <a:schemeClr val="tx1">
                    <a:lumMod val="65000"/>
                    <a:lumOff val="35000"/>
                  </a:schemeClr>
                </a:solidFill>
                <a:latin typeface="微软雅黑" panose="020B0503020204020204" charset="-122"/>
                <a:ea typeface="微软雅黑" panose="020B0503020204020204" charset="-122"/>
              </a:rPr>
              <a:t>2023.11.23</a:t>
            </a:r>
            <a:endParaRPr kumimoji="0" lang="en-US" altLang="zh-CN" sz="2000" b="0" i="0" u="none" strike="noStrike" kern="800" cap="none" spc="30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5301615" y="1430020"/>
            <a:ext cx="6563360" cy="3938905"/>
          </a:xfrm>
          <a:prstGeom prst="rect">
            <a:avLst/>
          </a:prstGeom>
        </p:spPr>
      </p:pic>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06070"/>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背景知识</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2" name="文本框 1"/>
          <p:cNvSpPr txBox="1"/>
          <p:nvPr/>
        </p:nvSpPr>
        <p:spPr>
          <a:xfrm>
            <a:off x="418465" y="1430020"/>
            <a:ext cx="4774565" cy="4369435"/>
          </a:xfrm>
          <a:prstGeom prst="rect">
            <a:avLst/>
          </a:prstGeom>
          <a:noFill/>
        </p:spPr>
        <p:txBody>
          <a:bodyPr wrap="square" rtlCol="0">
            <a:spAutoFit/>
          </a:bodyPr>
          <a:p>
            <a:r>
              <a:rPr lang="en-US" altLang="zh-CN" sz="2000" b="1"/>
              <a:t>ASD</a:t>
            </a:r>
            <a:r>
              <a:rPr lang="zh-CN" altLang="en-US"/>
              <a:t>：</a:t>
            </a:r>
            <a:r>
              <a:rPr lang="en-US" altLang="zh-CN"/>
              <a:t>Autism spectrum disorder </a:t>
            </a:r>
            <a:r>
              <a:rPr lang="zh-CN" altLang="en-US"/>
              <a:t>自闭症</a:t>
            </a:r>
            <a:endParaRPr lang="zh-CN" altLang="en-US"/>
          </a:p>
          <a:p>
            <a:endParaRPr lang="zh-CN" altLang="en-US"/>
          </a:p>
          <a:p>
            <a:endParaRPr lang="zh-CN" altLang="en-US"/>
          </a:p>
          <a:p>
            <a:r>
              <a:rPr lang="en-US" altLang="zh-CN" sz="2000" b="1"/>
              <a:t>Seizures</a:t>
            </a:r>
            <a:r>
              <a:rPr lang="en-US" altLang="zh-CN"/>
              <a:t>: </a:t>
            </a:r>
            <a:r>
              <a:rPr lang="zh-CN" altLang="en-US"/>
              <a:t>癫痫，经常和</a:t>
            </a:r>
            <a:r>
              <a:rPr lang="en-US" altLang="zh-CN"/>
              <a:t>ASD</a:t>
            </a:r>
            <a:r>
              <a:rPr lang="zh-CN" altLang="en-US"/>
              <a:t>一起出现，这批</a:t>
            </a:r>
            <a:r>
              <a:rPr lang="en-US" altLang="zh-CN"/>
              <a:t>ASD</a:t>
            </a:r>
            <a:r>
              <a:rPr lang="zh-CN" altLang="en-US"/>
              <a:t>个体中有一半有</a:t>
            </a:r>
            <a:r>
              <a:rPr lang="zh-CN" altLang="en-US"/>
              <a:t>该疾病</a:t>
            </a:r>
            <a:endParaRPr lang="zh-CN" altLang="en-US"/>
          </a:p>
          <a:p>
            <a:endParaRPr lang="zh-CN" altLang="en-US"/>
          </a:p>
          <a:p>
            <a:endParaRPr lang="zh-CN" altLang="en-US"/>
          </a:p>
          <a:p>
            <a:r>
              <a:rPr lang="en-US" altLang="zh-CN" sz="2000" b="1"/>
              <a:t>PFC</a:t>
            </a:r>
            <a:r>
              <a:rPr lang="zh-CN" altLang="en-US"/>
              <a:t>：prefrontal</a:t>
            </a:r>
            <a:r>
              <a:rPr lang="en-US" altLang="zh-CN"/>
              <a:t> </a:t>
            </a:r>
            <a:r>
              <a:rPr lang="zh-CN" altLang="en-US"/>
              <a:t>cortex 前额叶皮层</a:t>
            </a:r>
            <a:endParaRPr lang="zh-CN" altLang="en-US"/>
          </a:p>
          <a:p>
            <a:endParaRPr lang="zh-CN" altLang="en-US"/>
          </a:p>
          <a:p>
            <a:endParaRPr lang="zh-CN" altLang="en-US"/>
          </a:p>
          <a:p>
            <a:r>
              <a:rPr lang="en-US" altLang="zh-CN" sz="2000" b="1"/>
              <a:t>ACC</a:t>
            </a:r>
            <a:r>
              <a:rPr lang="en-US" altLang="zh-CN"/>
              <a:t>: </a:t>
            </a:r>
            <a:r>
              <a:rPr lang="zh-CN" altLang="en-US"/>
              <a:t>anterior cingulate cortex</a:t>
            </a:r>
            <a:r>
              <a:rPr lang="en-US" altLang="zh-CN"/>
              <a:t> </a:t>
            </a:r>
            <a:r>
              <a:rPr lang="zh-CN" altLang="en-US"/>
              <a:t>前扣带皮层</a:t>
            </a:r>
            <a:endParaRPr lang="zh-CN" altLang="en-US"/>
          </a:p>
          <a:p>
            <a:endParaRPr lang="zh-CN" altLang="en-US"/>
          </a:p>
          <a:p>
            <a:endParaRPr lang="zh-CN" altLang="en-US"/>
          </a:p>
          <a:p>
            <a:r>
              <a:rPr lang="zh-CN" altLang="en-US">
                <a:sym typeface="+mn-ea"/>
              </a:rPr>
              <a:t>神经系统主要包括神经细胞和胶质细胞</a:t>
            </a:r>
            <a:endParaRPr lang="zh-CN" altLang="en-US"/>
          </a:p>
          <a:p>
            <a:r>
              <a:rPr lang="en-US" altLang="zh-CN"/>
              <a:t> </a:t>
            </a:r>
            <a:endParaRPr lang="en-US" altLang="zh-CN"/>
          </a:p>
        </p:txBody>
      </p:sp>
      <p:sp>
        <p:nvSpPr>
          <p:cNvPr id="4" name="文本框 3"/>
          <p:cNvSpPr txBox="1"/>
          <p:nvPr/>
        </p:nvSpPr>
        <p:spPr>
          <a:xfrm>
            <a:off x="6738620" y="5083810"/>
            <a:ext cx="4124960" cy="645160"/>
          </a:xfrm>
          <a:prstGeom prst="rect">
            <a:avLst/>
          </a:prstGeom>
          <a:noFill/>
        </p:spPr>
        <p:txBody>
          <a:bodyPr wrap="square" rtlCol="0" anchor="t">
            <a:spAutoFit/>
          </a:bodyPr>
          <a:p>
            <a:endParaRPr lang="zh-CN" altLang="en-US"/>
          </a:p>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0543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测序数据</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1377950" y="3376295"/>
            <a:ext cx="9057005" cy="2921635"/>
          </a:xfrm>
          <a:prstGeom prst="rect">
            <a:avLst/>
          </a:prstGeom>
        </p:spPr>
      </p:pic>
      <p:sp>
        <p:nvSpPr>
          <p:cNvPr id="6" name="文本框 5"/>
          <p:cNvSpPr txBox="1"/>
          <p:nvPr/>
        </p:nvSpPr>
        <p:spPr>
          <a:xfrm>
            <a:off x="1377950" y="1469390"/>
            <a:ext cx="10706735" cy="1630045"/>
          </a:xfrm>
          <a:prstGeom prst="rect">
            <a:avLst/>
          </a:prstGeom>
          <a:noFill/>
        </p:spPr>
        <p:txBody>
          <a:bodyPr wrap="square" rtlCol="0">
            <a:spAutoFit/>
          </a:bodyPr>
          <a:p>
            <a:r>
              <a:rPr lang="en-US" altLang="zh-CN" sz="2000" b="1"/>
              <a:t>54</a:t>
            </a:r>
            <a:r>
              <a:rPr lang="zh-CN" altLang="en-US" sz="2000" b="1"/>
              <a:t>个去世的人，可以分为孤独症，癫痫，共患，正常人</a:t>
            </a:r>
            <a:r>
              <a:rPr lang="en-US" altLang="zh-CN" sz="2000" b="1"/>
              <a:t>4</a:t>
            </a:r>
            <a:r>
              <a:rPr lang="zh-CN" altLang="en-US" sz="2000" b="1"/>
              <a:t>类</a:t>
            </a:r>
            <a:endParaRPr lang="zh-CN" altLang="en-US" sz="2000" b="1"/>
          </a:p>
          <a:p>
            <a:endParaRPr lang="zh-CN" altLang="en-US" sz="2000" b="1"/>
          </a:p>
          <a:p>
            <a:r>
              <a:rPr lang="en-US" altLang="zh-CN" sz="2000" b="1"/>
              <a:t>2</a:t>
            </a:r>
            <a:r>
              <a:rPr lang="zh-CN" altLang="en-US" sz="2000" b="1"/>
              <a:t>个位置</a:t>
            </a:r>
            <a:r>
              <a:rPr lang="en-US" altLang="zh-CN" sz="2000" b="1"/>
              <a:t>,PFC,ACC</a:t>
            </a:r>
            <a:endParaRPr lang="en-US" altLang="zh-CN" sz="2000" b="1"/>
          </a:p>
          <a:p>
            <a:endParaRPr lang="en-US" altLang="zh-CN" sz="2000" b="1"/>
          </a:p>
          <a:p>
            <a:r>
              <a:rPr lang="zh-CN" altLang="en-US" sz="2000" b="1"/>
              <a:t>一共</a:t>
            </a:r>
            <a:r>
              <a:rPr lang="en-US" altLang="zh-CN" sz="2000" b="1"/>
              <a:t>118</a:t>
            </a:r>
            <a:r>
              <a:rPr lang="zh-CN" altLang="en-US" sz="2000" b="1"/>
              <a:t>个测序样本，有单细胞核测序，</a:t>
            </a:r>
            <a:r>
              <a:rPr lang="en-US" altLang="zh-CN" sz="2000" b="1"/>
              <a:t>bulk RNA Seq</a:t>
            </a:r>
            <a:r>
              <a:rPr lang="zh-CN" altLang="en-US" sz="2000" b="1"/>
              <a:t>，</a:t>
            </a:r>
            <a:r>
              <a:rPr lang="en-US" altLang="zh-CN" sz="2000" b="1"/>
              <a:t>ASD</a:t>
            </a:r>
            <a:r>
              <a:rPr lang="zh-CN" altLang="en-US" sz="2000" b="1"/>
              <a:t>个体的全外显子测序</a:t>
            </a:r>
            <a:r>
              <a:rPr lang="en-US" altLang="zh-CN" sz="2000" b="1"/>
              <a:t> </a:t>
            </a:r>
            <a:endParaRPr lang="en-US" altLang="zh-CN" sz="2000" b="1"/>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a:t>
            </a: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899160" y="835660"/>
            <a:ext cx="5088890" cy="5563235"/>
          </a:xfrm>
          <a:prstGeom prst="rect">
            <a:avLst/>
          </a:prstGeom>
        </p:spPr>
      </p:pic>
      <p:sp>
        <p:nvSpPr>
          <p:cNvPr id="12" name="圆角矩形 11"/>
          <p:cNvSpPr/>
          <p:nvPr/>
        </p:nvSpPr>
        <p:spPr>
          <a:xfrm>
            <a:off x="6316345" y="3360420"/>
            <a:ext cx="5411470" cy="303847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zh-CN" altLang="en-US"/>
              <a:t> </a:t>
            </a:r>
            <a:endParaRPr lang="zh-CN" altLang="en-US"/>
          </a:p>
          <a:p>
            <a:pPr algn="ctr"/>
            <a:r>
              <a:rPr lang="zh-CN" altLang="en-US"/>
              <a:t>excitatory neurons：兴奋性</a:t>
            </a:r>
            <a:r>
              <a:rPr lang="zh-CN" altLang="en-US"/>
              <a:t>神经元</a:t>
            </a:r>
            <a:endParaRPr lang="zh-CN" altLang="en-US"/>
          </a:p>
          <a:p>
            <a:pPr algn="ctr"/>
            <a:endParaRPr lang="zh-CN" altLang="en-US"/>
          </a:p>
          <a:p>
            <a:pPr algn="ctr"/>
            <a:r>
              <a:rPr lang="zh-CN" altLang="en-US"/>
              <a:t>Inhibitory neuronal：抑制性神经元</a:t>
            </a:r>
            <a:endParaRPr lang="zh-CN" altLang="en-US"/>
          </a:p>
          <a:p>
            <a:pPr algn="ctr"/>
            <a:r>
              <a:rPr lang="en-US" altLang="zh-CN">
                <a:sym typeface="+mn-ea"/>
              </a:rPr>
              <a:t>interneurons:</a:t>
            </a:r>
            <a:r>
              <a:rPr lang="zh-CN" altLang="en-US">
                <a:sym typeface="+mn-ea"/>
              </a:rPr>
              <a:t>中间神经元</a:t>
            </a:r>
            <a:endParaRPr lang="zh-CN" altLang="en-US"/>
          </a:p>
          <a:p>
            <a:pPr algn="ctr"/>
            <a:endParaRPr lang="zh-CN" altLang="en-US"/>
          </a:p>
          <a:p>
            <a:pPr algn="ctr"/>
            <a:r>
              <a:rPr lang="zh-CN" altLang="en-US"/>
              <a:t>NRGN-expressing neurons：</a:t>
            </a:r>
            <a:r>
              <a:rPr lang="zh-CN" altLang="en-US">
                <a:sym typeface="+mn-ea"/>
              </a:rPr>
              <a:t>神经颗粒素神经元</a:t>
            </a:r>
            <a:endParaRPr lang="zh-CN" altLang="en-US">
              <a:sym typeface="+mn-ea"/>
            </a:endParaRPr>
          </a:p>
          <a:p>
            <a:pPr algn="ctr"/>
            <a:endParaRPr lang="zh-CN" altLang="en-US">
              <a:sym typeface="+mn-ea"/>
            </a:endParaRPr>
          </a:p>
          <a:p>
            <a:pPr algn="ctr"/>
            <a:r>
              <a:rPr lang="zh-CN" altLang="en-US"/>
              <a:t> glial cell</a:t>
            </a:r>
            <a:r>
              <a:rPr lang="zh-CN" altLang="en-US">
                <a:sym typeface="+mn-ea"/>
              </a:rPr>
              <a:t>：神经胶质细胞</a:t>
            </a:r>
            <a:endParaRPr lang="zh-CN" altLang="en-US">
              <a:sym typeface="+mn-ea"/>
            </a:endParaRPr>
          </a:p>
          <a:p>
            <a:pPr algn="ctr"/>
            <a:endParaRPr lang="zh-CN" altLang="en-US">
              <a:sym typeface="+mn-ea"/>
            </a:endParaRPr>
          </a:p>
          <a:p>
            <a:pPr algn="ctr"/>
            <a:r>
              <a:rPr lang="zh-CN" altLang="en-US">
                <a:sym typeface="+mn-ea"/>
              </a:rPr>
              <a:t>endothelial cells：</a:t>
            </a:r>
            <a:r>
              <a:rPr lang="zh-CN" altLang="en-US">
                <a:sym typeface="+mn-ea"/>
              </a:rPr>
              <a:t>内皮细胞 </a:t>
            </a:r>
            <a:endParaRPr lang="zh-CN" altLang="en-US">
              <a:sym typeface="+mn-ea"/>
            </a:endParaRPr>
          </a:p>
          <a:p>
            <a:pPr algn="ctr"/>
            <a:endParaRPr lang="zh-CN" altLang="en-US"/>
          </a:p>
        </p:txBody>
      </p:sp>
      <p:sp>
        <p:nvSpPr>
          <p:cNvPr id="3" name="文本框 2"/>
          <p:cNvSpPr txBox="1"/>
          <p:nvPr/>
        </p:nvSpPr>
        <p:spPr>
          <a:xfrm>
            <a:off x="5988050" y="967105"/>
            <a:ext cx="5739130" cy="2306955"/>
          </a:xfrm>
          <a:prstGeom prst="rect">
            <a:avLst/>
          </a:prstGeom>
          <a:noFill/>
        </p:spPr>
        <p:txBody>
          <a:bodyPr wrap="square" rtlCol="0">
            <a:spAutoFit/>
          </a:bodyPr>
          <a:p>
            <a:r>
              <a:rPr lang="zh-CN" altLang="en-US" b="1"/>
              <a:t>ASD(52003)和Control(52556)一共产生104559个细胞；</a:t>
            </a:r>
            <a:endParaRPr lang="zh-CN" altLang="en-US" b="1"/>
          </a:p>
          <a:p>
            <a:endParaRPr lang="zh-CN" altLang="en-US" b="1"/>
          </a:p>
          <a:p>
            <a:r>
              <a:rPr lang="zh-CN" altLang="en-US" b="1"/>
              <a:t>由于ASD患者中有一半有癫痫病史，因此使用癫痫(6684)和control(15300)也做了一次单细胞核测序，产生了21984个细胞，用以证明论文所得结论是ASD造成的，而不是癫痫照成</a:t>
            </a:r>
            <a:r>
              <a:rPr lang="zh-CN" altLang="en-US" b="1"/>
              <a:t>的</a:t>
            </a:r>
            <a:endParaRPr lang="zh-CN" altLang="en-US" b="1"/>
          </a:p>
          <a:p>
            <a:endParaRPr lang="zh-CN" altLang="en-US" b="1"/>
          </a:p>
          <a:p>
            <a:r>
              <a:rPr lang="zh-CN" altLang="en-US" b="1">
                <a:solidFill>
                  <a:srgbClr val="FF0000"/>
                </a:solidFill>
              </a:rPr>
              <a:t>注释一共分到了17个细胞类型</a:t>
            </a:r>
            <a:endParaRPr lang="zh-CN" altLang="en-US" b="1">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a:t>
            </a: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3" name="图片 2"/>
          <p:cNvPicPr>
            <a:picLocks noChangeAspect="1"/>
          </p:cNvPicPr>
          <p:nvPr/>
        </p:nvPicPr>
        <p:blipFill>
          <a:blip r:embed="rId1"/>
          <a:stretch>
            <a:fillRect/>
          </a:stretch>
        </p:blipFill>
        <p:spPr>
          <a:xfrm>
            <a:off x="681355" y="809625"/>
            <a:ext cx="5682615" cy="3114040"/>
          </a:xfrm>
          <a:prstGeom prst="rect">
            <a:avLst/>
          </a:prstGeom>
        </p:spPr>
      </p:pic>
      <p:pic>
        <p:nvPicPr>
          <p:cNvPr id="4" name="图片 3"/>
          <p:cNvPicPr>
            <a:picLocks noChangeAspect="1"/>
          </p:cNvPicPr>
          <p:nvPr/>
        </p:nvPicPr>
        <p:blipFill>
          <a:blip r:embed="rId2"/>
          <a:stretch>
            <a:fillRect/>
          </a:stretch>
        </p:blipFill>
        <p:spPr>
          <a:xfrm>
            <a:off x="6089650" y="2945130"/>
            <a:ext cx="5497195" cy="3712210"/>
          </a:xfrm>
          <a:prstGeom prst="rect">
            <a:avLst/>
          </a:prstGeom>
        </p:spPr>
      </p:pic>
      <p:sp>
        <p:nvSpPr>
          <p:cNvPr id="6" name="文本框 5"/>
          <p:cNvSpPr txBox="1"/>
          <p:nvPr/>
        </p:nvSpPr>
        <p:spPr>
          <a:xfrm>
            <a:off x="6251575" y="1660525"/>
            <a:ext cx="5421630" cy="398780"/>
          </a:xfrm>
          <a:prstGeom prst="rect">
            <a:avLst/>
          </a:prstGeom>
          <a:noFill/>
        </p:spPr>
        <p:txBody>
          <a:bodyPr wrap="square" rtlCol="0">
            <a:spAutoFit/>
          </a:bodyPr>
          <a:p>
            <a:r>
              <a:rPr lang="zh-CN" altLang="en-US" sz="2000" b="1"/>
              <a:t>神经细胞的基因数目和表达量</a:t>
            </a:r>
            <a:r>
              <a:rPr lang="zh-CN" altLang="en-US" sz="2000" b="1"/>
              <a:t>比胶质细胞高</a:t>
            </a:r>
            <a:endParaRPr lang="zh-CN" altLang="en-US" sz="2000" b="1"/>
          </a:p>
        </p:txBody>
      </p:sp>
      <p:sp>
        <p:nvSpPr>
          <p:cNvPr id="7" name="文本框 6"/>
          <p:cNvSpPr txBox="1"/>
          <p:nvPr/>
        </p:nvSpPr>
        <p:spPr>
          <a:xfrm>
            <a:off x="1639570" y="4338955"/>
            <a:ext cx="4147820" cy="706755"/>
          </a:xfrm>
          <a:prstGeom prst="rect">
            <a:avLst/>
          </a:prstGeom>
          <a:noFill/>
        </p:spPr>
        <p:txBody>
          <a:bodyPr wrap="square" rtlCol="0">
            <a:spAutoFit/>
          </a:bodyPr>
          <a:p>
            <a:r>
              <a:rPr lang="zh-CN" altLang="en-US" sz="2000" b="1"/>
              <a:t>不同细胞类型在不同位置的比例可能存在显著差异</a:t>
            </a:r>
            <a:endParaRPr lang="zh-CN" altLang="en-US" sz="2000"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a:t>
            </a: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3" name="图片 2"/>
          <p:cNvPicPr>
            <a:picLocks noChangeAspect="1"/>
          </p:cNvPicPr>
          <p:nvPr/>
        </p:nvPicPr>
        <p:blipFill>
          <a:blip r:embed="rId1"/>
          <a:stretch>
            <a:fillRect/>
          </a:stretch>
        </p:blipFill>
        <p:spPr>
          <a:xfrm>
            <a:off x="514350" y="1069975"/>
            <a:ext cx="11180445" cy="3740785"/>
          </a:xfrm>
          <a:prstGeom prst="rect">
            <a:avLst/>
          </a:prstGeom>
        </p:spPr>
      </p:pic>
      <p:sp>
        <p:nvSpPr>
          <p:cNvPr id="4" name="文本框 3"/>
          <p:cNvSpPr txBox="1"/>
          <p:nvPr/>
        </p:nvSpPr>
        <p:spPr>
          <a:xfrm>
            <a:off x="1556385" y="4986655"/>
            <a:ext cx="9518015" cy="1198880"/>
          </a:xfrm>
          <a:prstGeom prst="rect">
            <a:avLst/>
          </a:prstGeom>
          <a:noFill/>
        </p:spPr>
        <p:txBody>
          <a:bodyPr wrap="square" rtlCol="0">
            <a:spAutoFit/>
          </a:bodyPr>
          <a:p>
            <a:r>
              <a:rPr lang="zh-CN" altLang="en-US" b="1"/>
              <a:t>ASD患者中AST-PP这种星形胶质细胞的比例显著高于Control</a:t>
            </a:r>
            <a:endParaRPr lang="zh-CN" altLang="en-US" b="1"/>
          </a:p>
          <a:p>
            <a:endParaRPr lang="zh-CN" altLang="en-US" b="1"/>
          </a:p>
          <a:p>
            <a:r>
              <a:rPr lang="zh-CN" altLang="en-US" b="1">
                <a:sym typeface="+mn-ea"/>
              </a:rPr>
              <a:t>并且在</a:t>
            </a:r>
            <a:r>
              <a:rPr lang="en-US" altLang="zh-CN" b="1">
                <a:sym typeface="+mn-ea"/>
              </a:rPr>
              <a:t>PFC</a:t>
            </a:r>
            <a:r>
              <a:rPr lang="zh-CN" altLang="en-US" b="1">
                <a:sym typeface="+mn-ea"/>
              </a:rPr>
              <a:t>和</a:t>
            </a:r>
            <a:r>
              <a:rPr lang="en-US" altLang="zh-CN" b="1">
                <a:sym typeface="+mn-ea"/>
              </a:rPr>
              <a:t>ACC</a:t>
            </a:r>
            <a:r>
              <a:rPr lang="zh-CN" altLang="en-US" b="1">
                <a:sym typeface="+mn-ea"/>
              </a:rPr>
              <a:t>两个位置，</a:t>
            </a:r>
            <a:r>
              <a:rPr lang="en-US" altLang="zh-CN" b="1">
                <a:sym typeface="+mn-ea"/>
              </a:rPr>
              <a:t>ASD</a:t>
            </a:r>
            <a:r>
              <a:rPr lang="zh-CN" altLang="en-US" b="1">
                <a:sym typeface="+mn-ea"/>
              </a:rPr>
              <a:t>样本的</a:t>
            </a:r>
            <a:r>
              <a:rPr lang="en-US" altLang="zh-CN" b="1">
                <a:sym typeface="+mn-ea"/>
              </a:rPr>
              <a:t>AST-PP</a:t>
            </a:r>
            <a:r>
              <a:rPr lang="zh-CN" altLang="en-US" b="1">
                <a:sym typeface="+mn-ea"/>
              </a:rPr>
              <a:t>细胞的数目也要显著高于</a:t>
            </a:r>
            <a:r>
              <a:rPr lang="en-US" altLang="zh-CN" b="1">
                <a:sym typeface="+mn-ea"/>
              </a:rPr>
              <a:t>control</a:t>
            </a:r>
            <a:r>
              <a:rPr lang="zh-CN" altLang="en-US" b="1">
                <a:sym typeface="+mn-ea"/>
              </a:rPr>
              <a:t>样本</a:t>
            </a:r>
            <a:endParaRPr lang="zh-CN" altLang="en-US" b="1"/>
          </a:p>
          <a:p>
            <a:endParaRPr lang="zh-CN" altLang="en-US" b="1"/>
          </a:p>
        </p:txBody>
      </p:sp>
      <p:sp>
        <p:nvSpPr>
          <p:cNvPr id="2" name="文本框 1"/>
          <p:cNvSpPr txBox="1"/>
          <p:nvPr/>
        </p:nvSpPr>
        <p:spPr>
          <a:xfrm>
            <a:off x="8534400" y="895350"/>
            <a:ext cx="2540000" cy="368300"/>
          </a:xfrm>
          <a:prstGeom prst="rect">
            <a:avLst/>
          </a:prstGeom>
          <a:noFill/>
        </p:spPr>
        <p:txBody>
          <a:bodyPr wrap="square" rtlCol="0" anchor="t">
            <a:spAutoFit/>
          </a:bodyPr>
          <a:p>
            <a:r>
              <a:rPr lang="zh-CN" altLang="en-US" b="1"/>
              <a:t>原浆性星形胶质细胞</a:t>
            </a:r>
            <a:endParaRPr lang="zh-CN" altLang="en-US"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sp>
        <p:nvSpPr>
          <p:cNvPr id="5" name="文本框 4"/>
          <p:cNvSpPr txBox="1"/>
          <p:nvPr/>
        </p:nvSpPr>
        <p:spPr>
          <a:xfrm>
            <a:off x="1085215" y="1693545"/>
            <a:ext cx="4049395" cy="829945"/>
          </a:xfrm>
          <a:prstGeom prst="rect">
            <a:avLst/>
          </a:prstGeom>
          <a:noFill/>
        </p:spPr>
        <p:txBody>
          <a:bodyPr wrap="square" rtlCol="0" anchor="t">
            <a:spAutoFit/>
          </a:bodyPr>
          <a:p>
            <a:r>
              <a:rPr lang="zh-CN" altLang="en-US" sz="2400"/>
              <a:t> situ RNA hybridization</a:t>
            </a:r>
            <a:endParaRPr lang="zh-CN" altLang="en-US" sz="2400"/>
          </a:p>
          <a:p>
            <a:r>
              <a:rPr lang="zh-CN" altLang="en-US" sz="2400"/>
              <a:t>通过</a:t>
            </a:r>
            <a:r>
              <a:rPr lang="zh-CN" altLang="en-US" sz="2400" b="1">
                <a:sym typeface="+mn-ea"/>
              </a:rPr>
              <a:t>原位RNA杂交</a:t>
            </a:r>
            <a:r>
              <a:rPr lang="zh-CN" altLang="en-US" sz="2400"/>
              <a:t>验证结果</a:t>
            </a:r>
            <a:endParaRPr lang="zh-CN" altLang="en-US" sz="2400"/>
          </a:p>
        </p:txBody>
      </p:sp>
      <p:sp>
        <p:nvSpPr>
          <p:cNvPr id="7" name="文本框 6"/>
          <p:cNvSpPr txBox="1"/>
          <p:nvPr/>
        </p:nvSpPr>
        <p:spPr>
          <a:xfrm>
            <a:off x="998855" y="3224530"/>
            <a:ext cx="4857750" cy="1568450"/>
          </a:xfrm>
          <a:prstGeom prst="rect">
            <a:avLst/>
          </a:prstGeom>
          <a:noFill/>
        </p:spPr>
        <p:txBody>
          <a:bodyPr wrap="square" rtlCol="0" anchor="t">
            <a:spAutoFit/>
          </a:bodyPr>
          <a:p>
            <a:r>
              <a:rPr lang="en-US" altLang="zh-CN" sz="2400" b="1"/>
              <a:t>CST3</a:t>
            </a:r>
            <a:r>
              <a:rPr lang="zh-CN" altLang="en-US" sz="2400"/>
              <a:t>是AST-PP和</a:t>
            </a:r>
            <a:r>
              <a:rPr lang="en-US" altLang="zh-CN" sz="2400"/>
              <a:t>AST-FB</a:t>
            </a:r>
            <a:r>
              <a:rPr lang="zh-CN" altLang="en-US" sz="2400"/>
              <a:t>这两种星形胶质细胞的</a:t>
            </a:r>
            <a:r>
              <a:rPr lang="en-US" altLang="zh-CN" sz="2400"/>
              <a:t>marker</a:t>
            </a:r>
            <a:r>
              <a:rPr lang="zh-CN" altLang="en-US" sz="2400"/>
              <a:t>，实验证实</a:t>
            </a:r>
            <a:r>
              <a:rPr lang="en-US" altLang="zh-CN" sz="2400"/>
              <a:t>ASD</a:t>
            </a:r>
            <a:r>
              <a:rPr lang="zh-CN" altLang="en-US" sz="2400"/>
              <a:t>样本中星形胶质细胞数目比</a:t>
            </a:r>
            <a:r>
              <a:rPr lang="en-US" altLang="zh-CN" sz="2400"/>
              <a:t>control</a:t>
            </a:r>
            <a:r>
              <a:rPr lang="zh-CN" altLang="en-US" sz="2400"/>
              <a:t>高</a:t>
            </a:r>
            <a:endParaRPr lang="zh-CN" altLang="en-US" sz="2400"/>
          </a:p>
        </p:txBody>
      </p:sp>
      <p:pic>
        <p:nvPicPr>
          <p:cNvPr id="2" name="图片 1"/>
          <p:cNvPicPr>
            <a:picLocks noChangeAspect="1"/>
          </p:cNvPicPr>
          <p:nvPr/>
        </p:nvPicPr>
        <p:blipFill>
          <a:blip r:embed="rId1"/>
          <a:stretch>
            <a:fillRect/>
          </a:stretch>
        </p:blipFill>
        <p:spPr>
          <a:xfrm>
            <a:off x="6428740" y="1301750"/>
            <a:ext cx="5485765" cy="48482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4"/>
          </p:nvPr>
        </p:nvSpPr>
        <p:spPr/>
        <p:txBody>
          <a:bodyPr/>
          <a:lstStyle/>
          <a:p>
            <a:fld id="{48F10FC4-DD5C-4C24-B849-D8A0B2DC9874}" type="slidenum">
              <a:rPr lang="zh-CN" altLang="en-US" smtClean="0"/>
            </a:fld>
            <a:endParaRPr lang="zh-CN" altLang="en-US"/>
          </a:p>
        </p:txBody>
      </p:sp>
      <p:sp>
        <p:nvSpPr>
          <p:cNvPr id="9" name="箭头: V 形 8"/>
          <p:cNvSpPr/>
          <p:nvPr/>
        </p:nvSpPr>
        <p:spPr>
          <a:xfrm>
            <a:off x="86360" y="315595"/>
            <a:ext cx="2040890" cy="418465"/>
          </a:xfrm>
          <a:prstGeom prst="chevron">
            <a:avLst>
              <a:gd name="adj" fmla="val 585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rPr>
              <a:t>分析与结论</a:t>
            </a:r>
            <a:endParaRPr kumimoji="0" lang="zh-CN" altLang="en-US" sz="20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359410" y="922020"/>
            <a:ext cx="8456295" cy="5293360"/>
          </a:xfrm>
          <a:prstGeom prst="rect">
            <a:avLst/>
          </a:prstGeom>
        </p:spPr>
      </p:pic>
      <p:sp>
        <p:nvSpPr>
          <p:cNvPr id="3" name="文本框 2"/>
          <p:cNvSpPr txBox="1"/>
          <p:nvPr/>
        </p:nvSpPr>
        <p:spPr>
          <a:xfrm>
            <a:off x="9147810" y="1277620"/>
            <a:ext cx="2867660" cy="1753235"/>
          </a:xfrm>
          <a:prstGeom prst="rect">
            <a:avLst/>
          </a:prstGeom>
          <a:noFill/>
        </p:spPr>
        <p:txBody>
          <a:bodyPr wrap="square" rtlCol="0">
            <a:spAutoFit/>
          </a:bodyPr>
          <a:p>
            <a:r>
              <a:rPr lang="zh-CN" altLang="en-US"/>
              <a:t>左边是神经细胞</a:t>
            </a:r>
            <a:endParaRPr lang="zh-CN" altLang="en-US"/>
          </a:p>
          <a:p>
            <a:endParaRPr lang="zh-CN" altLang="en-US"/>
          </a:p>
          <a:p>
            <a:r>
              <a:rPr lang="zh-CN" altLang="en-US"/>
              <a:t>右边是非神经细胞</a:t>
            </a:r>
            <a:r>
              <a:rPr lang="zh-CN" altLang="en-US"/>
              <a:t>的</a:t>
            </a:r>
            <a:endParaRPr lang="zh-CN" altLang="en-US"/>
          </a:p>
          <a:p>
            <a:endParaRPr lang="zh-CN" altLang="en-US"/>
          </a:p>
          <a:p>
            <a:r>
              <a:rPr lang="zh-CN" altLang="en-US"/>
              <a:t>点和基因标签的颜色代表不同的</a:t>
            </a:r>
            <a:r>
              <a:rPr lang="zh-CN" altLang="en-US"/>
              <a:t>细胞类型</a:t>
            </a:r>
            <a:endParaRPr lang="zh-CN" altLang="en-US"/>
          </a:p>
        </p:txBody>
      </p:sp>
      <p:sp>
        <p:nvSpPr>
          <p:cNvPr id="4" name="文本框 3"/>
          <p:cNvSpPr txBox="1"/>
          <p:nvPr/>
        </p:nvSpPr>
        <p:spPr>
          <a:xfrm>
            <a:off x="9333230" y="3498215"/>
            <a:ext cx="2101850" cy="2306955"/>
          </a:xfrm>
          <a:prstGeom prst="rect">
            <a:avLst/>
          </a:prstGeom>
          <a:noFill/>
        </p:spPr>
        <p:txBody>
          <a:bodyPr wrap="square" rtlCol="0">
            <a:spAutoFit/>
          </a:bodyPr>
          <a:p>
            <a:r>
              <a:rPr lang="en-US" altLang="zh-CN"/>
              <a:t>Layer 2/3 </a:t>
            </a:r>
            <a:r>
              <a:rPr lang="zh-CN" altLang="en-US"/>
              <a:t>兴奋性神经元，</a:t>
            </a:r>
            <a:r>
              <a:rPr lang="en-US" altLang="zh-CN"/>
              <a:t>VIP</a:t>
            </a:r>
            <a:r>
              <a:rPr lang="zh-CN" altLang="en-US"/>
              <a:t>中间神经元</a:t>
            </a:r>
            <a:r>
              <a:rPr lang="en-US" altLang="zh-CN"/>
              <a:t> </a:t>
            </a:r>
            <a:r>
              <a:rPr lang="zh-CN" altLang="en-US"/>
              <a:t>为负</a:t>
            </a:r>
            <a:r>
              <a:rPr lang="zh-CN" altLang="en-US"/>
              <a:t>调控；</a:t>
            </a:r>
            <a:endParaRPr lang="zh-CN" altLang="en-US"/>
          </a:p>
          <a:p>
            <a:r>
              <a:rPr lang="en-US" altLang="zh-CN"/>
              <a:t>FB</a:t>
            </a:r>
            <a:r>
              <a:rPr lang="zh-CN" altLang="en-US"/>
              <a:t>星形胶质细胞，小胶质细胞的高显著差异表达的多为正</a:t>
            </a:r>
            <a:r>
              <a:rPr lang="zh-CN" altLang="en-US"/>
              <a:t>调控</a:t>
            </a:r>
            <a:endParaRPr lang="zh-CN" altLang="en-US"/>
          </a:p>
          <a:p>
            <a:endParaRPr lang="zh-CN" altLang="en-US"/>
          </a:p>
        </p:txBody>
      </p:sp>
    </p:spTree>
  </p:cSld>
  <p:clrMapOvr>
    <a:masterClrMapping/>
  </p:clrMapOvr>
</p:sld>
</file>

<file path=ppt/tags/tag1.xml><?xml version="1.0" encoding="utf-8"?>
<p:tagLst xmlns:p="http://schemas.openxmlformats.org/presentationml/2006/main">
  <p:tag name="COMMONDATA" val="eyJoZGlkIjoiMTc4ZDFiNDY5MzQ5ZGYxMDMxNjM4YjA3MDM0NTEzODg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6">
      <a:dk1>
        <a:sysClr val="windowText" lastClr="000000"/>
      </a:dk1>
      <a:lt1>
        <a:sysClr val="window" lastClr="FFFFFF"/>
      </a:lt1>
      <a:dk2>
        <a:srgbClr val="44546A"/>
      </a:dk2>
      <a:lt2>
        <a:srgbClr val="E7E6E6"/>
      </a:lt2>
      <a:accent1>
        <a:srgbClr val="006D39"/>
      </a:accent1>
      <a:accent2>
        <a:srgbClr val="008F77"/>
      </a:accent2>
      <a:accent3>
        <a:srgbClr val="ED7D31"/>
      </a:accent3>
      <a:accent4>
        <a:srgbClr val="FFC000"/>
      </a:accent4>
      <a:accent5>
        <a:srgbClr val="5B9BD5"/>
      </a:accent5>
      <a:accent6>
        <a:srgbClr val="F4F9F1"/>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3694</Words>
  <Application>WPS 演示</Application>
  <PresentationFormat>宽屏</PresentationFormat>
  <Paragraphs>312</Paragraphs>
  <Slides>27</Slides>
  <Notes>0</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27</vt:i4>
      </vt:variant>
    </vt:vector>
  </HeadingPairs>
  <TitlesOfParts>
    <vt:vector size="42" baseType="lpstr">
      <vt:lpstr>Arial</vt:lpstr>
      <vt:lpstr>宋体</vt:lpstr>
      <vt:lpstr>Wingdings</vt:lpstr>
      <vt:lpstr>微软雅黑</vt:lpstr>
      <vt:lpstr>DIN Light</vt:lpstr>
      <vt:lpstr>微软雅黑 Light</vt:lpstr>
      <vt:lpstr>等线</vt:lpstr>
      <vt:lpstr>Segoe UI Light</vt:lpstr>
      <vt:lpstr>Arial Unicode MS</vt:lpstr>
      <vt:lpstr>等线 Light</vt:lpstr>
      <vt:lpstr>Calibri</vt:lpstr>
      <vt:lpstr>Calibri</vt:lpstr>
      <vt:lpstr>Segoe Print</vt:lpstr>
      <vt:lpstr>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张逸东</dc:creator>
  <cp:lastModifiedBy>Ankle</cp:lastModifiedBy>
  <cp:revision>149</cp:revision>
  <dcterms:created xsi:type="dcterms:W3CDTF">2023-11-19T13:35:00Z</dcterms:created>
  <dcterms:modified xsi:type="dcterms:W3CDTF">2023-11-22T12:47:08Z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EE16B263BCC041DFBCCE6089ED589029</vt:lpwstr>
  </property>
  <property fmtid="{D5CDD505-2E9C-101B-9397-08002B2CF9AE}" pid="3" name="KSOProductBuildVer">
    <vt:lpwstr>2052-11.1.0.11365</vt:lpwstr>
  </property>
</Properties>
</file>

<file path=docProps/thumbnail.jpeg>
</file>